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6C6963"/>
        </a:solidFill>
        <a:effectLst/>
        <a:uFillTx/>
        <a:latin typeface="+mn-lt"/>
        <a:ea typeface="+mn-ea"/>
        <a:cs typeface="+mn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7B8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254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453F3E"/>
              </a:solidFill>
              <a:prstDash val="solid"/>
              <a:miter lim="400000"/>
            </a:ln>
          </a:left>
          <a:right>
            <a:ln w="12700" cap="flat">
              <a:solidFill>
                <a:srgbClr val="453F3E"/>
              </a:solidFill>
              <a:prstDash val="solid"/>
              <a:miter lim="400000"/>
            </a:ln>
          </a:right>
          <a:top>
            <a:ln w="12700" cap="flat">
              <a:solidFill>
                <a:srgbClr val="453F3E"/>
              </a:solidFill>
              <a:prstDash val="solid"/>
              <a:miter lim="400000"/>
            </a:ln>
          </a:top>
          <a:bottom>
            <a:ln w="12700" cap="flat">
              <a:solidFill>
                <a:srgbClr val="453F3E"/>
              </a:solidFill>
              <a:prstDash val="solid"/>
              <a:miter lim="400000"/>
            </a:ln>
          </a:bottom>
          <a:insideH>
            <a:ln w="12700" cap="flat">
              <a:solidFill>
                <a:srgbClr val="453F3E"/>
              </a:solidFill>
              <a:prstDash val="solid"/>
              <a:miter lim="400000"/>
            </a:ln>
          </a:insideH>
          <a:insideV>
            <a:ln w="12700" cap="flat">
              <a:solidFill>
                <a:srgbClr val="453F3E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B9B9F">
              <a:alpha val="19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C1C0B6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left>
          <a:right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right>
          <a:top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top>
          <a:bottom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bottom>
          <a:insideH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H>
          <a:insideV>
            <a:ln w="19050" cap="rnd">
              <a:solidFill>
                <a:srgbClr val="000000">
                  <a:alpha val="69000"/>
                </a:srgbClr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0CC8A">
              <a:alpha val="31000"/>
            </a:srgbClr>
          </a:solidFill>
        </a:fill>
      </a:tcStyle>
    </a:band2H>
    <a:firstCol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0E9D7"/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60584D">
                  <a:alpha val="48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5815">
              <a:alpha val="7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4">
                  <a:hueOff val="-44868"/>
                  <a:lumOff val="-884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2EBD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F2EBDB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2EBDB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wholeTbl>
    <a:band2H>
      <a:tcTxStyle b="def" i="def"/>
      <a:tcStyle>
        <a:tcBdr/>
        <a:fill>
          <a:solidFill>
            <a:srgbClr val="BCBCBC">
              <a:alpha val="12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2EBDB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F2EBDB"/>
              </a:solidFill>
              <a:prstDash val="solid"/>
              <a:miter lim="400000"/>
            </a:ln>
          </a:top>
          <a:bottom>
            <a:ln w="12700" cap="flat">
              <a:solidFill>
                <a:srgbClr val="F2EBDB"/>
              </a:solidFill>
              <a:prstDash val="solid"/>
              <a:miter lim="400000"/>
            </a:ln>
          </a:bottom>
          <a:insideH>
            <a:ln w="12700" cap="flat">
              <a:solidFill>
                <a:srgbClr val="F2EBDB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45C51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BCBCBC">
              <a:alpha val="24000"/>
            </a:srgbClr>
          </a:solidFill>
        </a:fill>
      </a:tcStyle>
    </a:lastRow>
    <a:firstRow>
      <a:tcTxStyle b="off" i="off">
        <a:fontRef idx="minor">
          <a:srgbClr val="F2EBDB"/>
        </a:fontRef>
        <a:srgbClr val="F2EBDB"/>
      </a:tcTxStyle>
      <a:tcStyle>
        <a:tcBdr>
          <a:left>
            <a:ln w="12700" cap="flat">
              <a:solidFill>
                <a:srgbClr val="766D60"/>
              </a:solidFill>
              <a:prstDash val="solid"/>
              <a:miter lim="400000"/>
            </a:ln>
          </a:left>
          <a:right>
            <a:ln w="127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766D60"/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D60">
              <a:alpha val="5000"/>
            </a:srgbClr>
          </a:solidFill>
        </a:fill>
      </a:tcStyle>
    </a:band2H>
    <a:firstCol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766D60"/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766D60"/>
              </a:solidFill>
              <a:prstDash val="solid"/>
              <a:miter lim="400000"/>
            </a:ln>
          </a:top>
          <a:bottom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5A5950"/>
        </a:fontRef>
        <a:srgbClr val="5A5950"/>
      </a:tcTxStyle>
      <a:tcStyle>
        <a:tcBdr>
          <a:lef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766D60"/>
              </a:solidFill>
              <a:prstDash val="solid"/>
              <a:miter lim="400000"/>
            </a:ln>
          </a:bottom>
          <a:insideH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766D60">
                  <a:alpha val="22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9" name="Shape 11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leatherbooktypeembellishgld.pdf" descr="leatherbooktypeembellishgl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53100" y="4775200"/>
            <a:ext cx="1956620" cy="3048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Text"/>
          <p:cNvSpPr txBox="1"/>
          <p:nvPr>
            <p:ph type="title"/>
          </p:nvPr>
        </p:nvSpPr>
        <p:spPr>
          <a:xfrm>
            <a:off x="825500" y="1879600"/>
            <a:ext cx="11836400" cy="26035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b"/>
          <a:lstStyle>
            <a:lvl1pPr>
              <a:defRPr sz="8000">
                <a:solidFill>
                  <a:srgbClr val="BEA56D"/>
                </a:solidFill>
                <a:effectLst>
                  <a:outerShdw sx="100000" sy="100000" kx="0" ky="0" algn="b" rotWithShape="0" blurRad="38100" dist="25400" dir="1590000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Body Level One…"/>
          <p:cNvSpPr txBox="1"/>
          <p:nvPr>
            <p:ph type="body" sz="quarter" idx="1"/>
          </p:nvPr>
        </p:nvSpPr>
        <p:spPr>
          <a:xfrm>
            <a:off x="825500" y="5346700"/>
            <a:ext cx="11836400" cy="1854200"/>
          </a:xfrm>
          <a:prstGeom prst="rect">
            <a:avLst/>
          </a:prstGeom>
          <a:effectLst>
            <a:outerShdw sx="100000" sy="100000" kx="0" ky="0" algn="b" rotWithShape="0" blurRad="25400" dist="38100" dir="2700000">
              <a:srgbClr val="6D625D">
                <a:alpha val="90000"/>
              </a:srgbClr>
            </a:outerShdw>
          </a:effectLst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i="1" sz="5200">
                <a:solidFill>
                  <a:srgbClr val="BEA56D"/>
                </a:solidFill>
                <a:effectLst>
                  <a:outerShdw sx="100000" sy="100000" kx="0" ky="0" algn="b" rotWithShape="0" blurRad="25400" dist="38100" dir="15900000">
                    <a:srgbClr val="000000">
                      <a:alpha val="90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6565899" y="9029699"/>
            <a:ext cx="342901" cy="3556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–Johnny Appleseed"/>
          <p:cNvSpPr txBox="1"/>
          <p:nvPr>
            <p:ph type="body" sz="quarter" idx="13"/>
          </p:nvPr>
        </p:nvSpPr>
        <p:spPr>
          <a:xfrm>
            <a:off x="1270000" y="6350000"/>
            <a:ext cx="10464800" cy="558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6" name="“Type a quote here.”"/>
          <p:cNvSpPr txBox="1"/>
          <p:nvPr>
            <p:ph type="body" sz="quarter" idx="14"/>
          </p:nvPr>
        </p:nvSpPr>
        <p:spPr>
          <a:xfrm>
            <a:off x="1270000" y="4292600"/>
            <a:ext cx="10464800" cy="673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i="1" sz="40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sid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mage"/>
          <p:cNvSpPr/>
          <p:nvPr>
            <p:ph type="pic" idx="13"/>
          </p:nvPr>
        </p:nvSpPr>
        <p:spPr>
          <a:xfrm>
            <a:off x="749300" y="812800"/>
            <a:ext cx="11480800" cy="6223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Title Text"/>
          <p:cNvSpPr txBox="1"/>
          <p:nvPr>
            <p:ph type="title"/>
          </p:nvPr>
        </p:nvSpPr>
        <p:spPr>
          <a:xfrm>
            <a:off x="762000" y="7035800"/>
            <a:ext cx="11480800" cy="1346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762000" y="8382000"/>
            <a:ext cx="11480800" cy="9525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228600" algn="ctr">
              <a:spcBef>
                <a:spcPts val="0"/>
              </a:spcBef>
              <a:buSzTx/>
              <a:buNone/>
              <a:defRPr i="1" sz="3600"/>
            </a:lvl2pPr>
            <a:lvl3pPr marL="0" indent="457200" algn="ctr">
              <a:spcBef>
                <a:spcPts val="0"/>
              </a:spcBef>
              <a:buSzTx/>
              <a:buNone/>
              <a:defRPr i="1" sz="3600"/>
            </a:lvl3pPr>
            <a:lvl4pPr marL="0" indent="685800" algn="ctr">
              <a:spcBef>
                <a:spcPts val="0"/>
              </a:spcBef>
              <a:buSzTx/>
              <a:buNone/>
              <a:defRPr i="1" sz="3600"/>
            </a:lvl4pPr>
            <a:lvl5pPr marL="0" indent="914400" algn="ctr">
              <a:spcBef>
                <a:spcPts val="0"/>
              </a:spcBef>
              <a:buSzTx/>
              <a:buNone/>
              <a:defRPr i="1"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/>
          <p:nvPr>
            <p:ph type="sldNum" sz="quarter" idx="2"/>
          </p:nvPr>
        </p:nvSpPr>
        <p:spPr>
          <a:xfrm>
            <a:off x="6324599" y="9143999"/>
            <a:ext cx="342901" cy="3556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/>
          <p:nvPr>
            <p:ph type="title"/>
          </p:nvPr>
        </p:nvSpPr>
        <p:spPr>
          <a:xfrm>
            <a:off x="762000" y="3606800"/>
            <a:ext cx="114808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xfrm>
            <a:off x="6324599" y="9016999"/>
            <a:ext cx="342901" cy="355601"/>
          </a:xfrm>
          <a:prstGeom prst="rect">
            <a:avLst/>
          </a:prstGeom>
        </p:spPr>
        <p:txBody>
          <a:bodyPr anchor="ctr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leatherbooktypeembellishgry.pdf" descr="leatherbooktypeembellishgry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96906" y="5083509"/>
            <a:ext cx="1956621" cy="3048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Image"/>
          <p:cNvSpPr/>
          <p:nvPr>
            <p:ph type="pic" sz="half" idx="13"/>
          </p:nvPr>
        </p:nvSpPr>
        <p:spPr>
          <a:xfrm>
            <a:off x="7121230" y="1586868"/>
            <a:ext cx="5105401" cy="6807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1" name="Title Text"/>
          <p:cNvSpPr txBox="1"/>
          <p:nvPr>
            <p:ph type="title"/>
          </p:nvPr>
        </p:nvSpPr>
        <p:spPr>
          <a:xfrm>
            <a:off x="431800" y="1600200"/>
            <a:ext cx="6477000" cy="3175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2" name="Body Level One…"/>
          <p:cNvSpPr txBox="1"/>
          <p:nvPr>
            <p:ph type="body" sz="quarter" idx="1"/>
          </p:nvPr>
        </p:nvSpPr>
        <p:spPr>
          <a:xfrm>
            <a:off x="431800" y="5715000"/>
            <a:ext cx="6464300" cy="267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3600"/>
            </a:lvl1pPr>
            <a:lvl2pPr marL="0" indent="228600" algn="ctr">
              <a:spcBef>
                <a:spcPts val="0"/>
              </a:spcBef>
              <a:buSzTx/>
              <a:buNone/>
              <a:defRPr i="1" sz="3600"/>
            </a:lvl2pPr>
            <a:lvl3pPr marL="0" indent="457200" algn="ctr">
              <a:spcBef>
                <a:spcPts val="0"/>
              </a:spcBef>
              <a:buSzTx/>
              <a:buNone/>
              <a:defRPr i="1" sz="3600"/>
            </a:lvl3pPr>
            <a:lvl4pPr marL="0" indent="685800" algn="ctr">
              <a:spcBef>
                <a:spcPts val="0"/>
              </a:spcBef>
              <a:buSzTx/>
              <a:buNone/>
              <a:defRPr i="1" sz="3600"/>
            </a:lvl4pPr>
            <a:lvl5pPr marL="0" indent="914400" algn="ctr">
              <a:spcBef>
                <a:spcPts val="0"/>
              </a:spcBef>
              <a:buSzTx/>
              <a:buNone/>
              <a:defRPr i="1"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9" name="Body Level One…"/>
          <p:cNvSpPr txBox="1"/>
          <p:nvPr>
            <p:ph type="body" idx="1"/>
          </p:nvPr>
        </p:nvSpPr>
        <p:spPr>
          <a:xfrm>
            <a:off x="762000" y="2768600"/>
            <a:ext cx="11480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Image"/>
          <p:cNvSpPr/>
          <p:nvPr>
            <p:ph type="pic" sz="half" idx="13"/>
          </p:nvPr>
        </p:nvSpPr>
        <p:spPr>
          <a:xfrm>
            <a:off x="6870700" y="2362200"/>
            <a:ext cx="5359400" cy="6413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9" name="Body Level One…"/>
          <p:cNvSpPr txBox="1"/>
          <p:nvPr>
            <p:ph type="body" sz="half" idx="1"/>
          </p:nvPr>
        </p:nvSpPr>
        <p:spPr>
          <a:xfrm>
            <a:off x="762000" y="2362200"/>
            <a:ext cx="5334000" cy="64135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2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2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2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2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/>
          <p:nvPr>
            <p:ph type="pic" idx="13"/>
          </p:nvPr>
        </p:nvSpPr>
        <p:spPr>
          <a:xfrm>
            <a:off x="787400" y="723900"/>
            <a:ext cx="6324600" cy="817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Image"/>
          <p:cNvSpPr/>
          <p:nvPr>
            <p:ph type="pic" sz="quarter" idx="14"/>
          </p:nvPr>
        </p:nvSpPr>
        <p:spPr>
          <a:xfrm>
            <a:off x="7396540" y="723900"/>
            <a:ext cx="4800601" cy="3479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Image"/>
          <p:cNvSpPr/>
          <p:nvPr>
            <p:ph type="pic" sz="quarter" idx="15"/>
          </p:nvPr>
        </p:nvSpPr>
        <p:spPr>
          <a:xfrm>
            <a:off x="7396540" y="4508617"/>
            <a:ext cx="4813301" cy="4394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762000" y="723900"/>
            <a:ext cx="11480800" cy="8293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62000" y="381000"/>
            <a:ext cx="114808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599" y="9016999"/>
            <a:ext cx="342901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400" u="none">
          <a:ln>
            <a:noFill/>
          </a:ln>
          <a:solidFill>
            <a:srgbClr val="6C6963"/>
          </a:solidFill>
          <a:effectLst>
            <a:outerShdw sx="100000" sy="100000" kx="0" ky="0" algn="b" rotWithShape="0" blurRad="25400" dist="25400" dir="15900000">
              <a:srgbClr val="595650">
                <a:alpha val="33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533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1pPr>
      <a:lvl2pPr marL="1066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2pPr>
      <a:lvl3pPr marL="1600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3pPr>
      <a:lvl4pPr marL="2133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4pPr>
      <a:lvl5pPr marL="26670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5pPr>
      <a:lvl6pPr marL="32004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6pPr>
      <a:lvl7pPr marL="37338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7pPr>
      <a:lvl8pPr marL="42672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8pPr>
      <a:lvl9pPr marL="4800600" marR="0" indent="-5334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30000"/>
        <a:buFontTx/>
        <a:buBlip>
          <a:blip r:embed="rId3"/>
        </a:buBlip>
        <a:tabLst/>
        <a:defRPr b="0" baseline="0" cap="none" i="0" spc="0" strike="noStrike" sz="4200" u="none">
          <a:ln>
            <a:noFill/>
          </a:ln>
          <a:solidFill>
            <a:srgbClr val="6C6963"/>
          </a:solidFill>
          <a:uFillTx/>
          <a:latin typeface="+mn-lt"/>
          <a:ea typeface="+mn-ea"/>
          <a:cs typeface="+mn-cs"/>
          <a:sym typeface="Baskervill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Relationship Id="rId3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4.tif"/><Relationship Id="rId4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Organizing Meals for a Work Party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Organizing Meals for a Work Party</a:t>
            </a:r>
          </a:p>
        </p:txBody>
      </p:sp>
      <p:sp>
        <p:nvSpPr>
          <p:cNvPr id="122" name="Kim Merrick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Kim Merrick</a:t>
            </a:r>
          </a:p>
          <a:p>
            <a:pPr>
              <a:defRPr sz="3400"/>
            </a:pPr>
            <a:r>
              <a:t>Former State-wide Work Party Kitchen Leader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ample Crew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Sample Crew List</a:t>
            </a:r>
          </a:p>
        </p:txBody>
      </p:sp>
      <p:graphicFrame>
        <p:nvGraphicFramePr>
          <p:cNvPr id="156" name="Table"/>
          <p:cNvGraphicFramePr/>
          <p:nvPr/>
        </p:nvGraphicFramePr>
        <p:xfrm>
          <a:off x="6718300" y="4425950"/>
          <a:ext cx="5858074" cy="4728617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169074"/>
                <a:gridCol w="1169074"/>
                <a:gridCol w="1169074"/>
                <a:gridCol w="1169074"/>
                <a:gridCol w="1169074"/>
              </a:tblGrid>
              <a:tr h="450371">
                <a:tc>
                  <a:txBody>
                    <a:bodyPr/>
                    <a:lstStyle/>
                    <a:p>
                      <a:pPr algn="l"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July 21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July 22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July 23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July 24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July 25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132772"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Dinner Crew: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Marcy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Brandi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Ranae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Betty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Mary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Pat</a:t>
                      </a:r>
                    </a:p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rPr sz="1000"/>
                        <a:t>Kim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Dinner Crew: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Marcy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Brandi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Ranae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Betty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Mary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Pat</a:t>
                      </a:r>
                    </a:p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rPr sz="1000"/>
                        <a:t>Kim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Dinner Crew: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Marcy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Brandi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Ranae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Betty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Mary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Pat</a:t>
                      </a:r>
                    </a:p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rPr sz="1000"/>
                        <a:t>Kim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Dinner Crew: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Marcy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Heather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Ranae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Mary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Beth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Pat </a:t>
                      </a:r>
                    </a:p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rPr sz="1000"/>
                        <a:t>Kim</a:t>
                      </a:r>
                      <a:r>
                        <a:t> 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Dinner Crew: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Marcy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Heather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Ranae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Mary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Beth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Pat </a:t>
                      </a:r>
                    </a:p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rPr sz="1000"/>
                        <a:t>Kim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225209"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Menu: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Taco bar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Menu: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Chicken &amp; rice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Menu: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Beef bourguignon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Mashed potatoes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Menu: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Pork tenderloin onion shortcake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Menu: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Steak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Sinful potatoes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907562"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Headcount:</a:t>
                      </a:r>
                    </a:p>
                    <a:p>
                      <a:pPr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rPr sz="1400"/>
                        <a:t>70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Headcount:</a:t>
                      </a:r>
                    </a:p>
                    <a:p>
                      <a:pPr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77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Headcount:</a:t>
                      </a:r>
                    </a:p>
                    <a:p>
                      <a:pPr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75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Headcount:</a:t>
                      </a:r>
                    </a:p>
                    <a:p>
                      <a:pPr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73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Headcount:</a:t>
                      </a:r>
                    </a:p>
                    <a:p>
                      <a:pPr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71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57" name="Table"/>
          <p:cNvGraphicFramePr/>
          <p:nvPr/>
        </p:nvGraphicFramePr>
        <p:xfrm>
          <a:off x="571500" y="1911182"/>
          <a:ext cx="5845374" cy="492793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921830"/>
                <a:gridCol w="946971"/>
                <a:gridCol w="946971"/>
                <a:gridCol w="963732"/>
                <a:gridCol w="997253"/>
                <a:gridCol w="1055915"/>
              </a:tblGrid>
              <a:tr h="600041">
                <a:tc>
                  <a:txBody>
                    <a:bodyPr/>
                    <a:lstStyle/>
                    <a:p>
                      <a:pPr algn="l"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rPr sz="1000"/>
                        <a:t>Sat</a:t>
                      </a:r>
                      <a:r>
                        <a:t> July 21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rPr sz="1000"/>
                        <a:t>Sun</a:t>
                      </a:r>
                      <a:r>
                        <a:t> July 22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rPr sz="1000"/>
                        <a:t>Mon </a:t>
                      </a:r>
                      <a:r>
                        <a:t>July 23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rPr sz="1000"/>
                        <a:t>Tues </a:t>
                      </a:r>
                      <a:r>
                        <a:t>July 24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rPr sz="1000"/>
                        <a:t>Weds </a:t>
                      </a:r>
                      <a:r>
                        <a:t>July 25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rPr sz="1000"/>
                        <a:t>Thurs </a:t>
                      </a:r>
                      <a:r>
                        <a:t>July 26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1774591"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Breakfast</a:t>
                      </a:r>
                    </a:p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crew: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Brandi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Heather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Ranae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Mary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Pat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Kim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Cathy Upper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Breakfast</a:t>
                      </a:r>
                    </a:p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Crew: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Brandi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Heather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Ranae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Mary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Pat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Kim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Olga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Breakfast</a:t>
                      </a:r>
                    </a:p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Crew: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Brandi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Heather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Ranae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Betty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Mary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Pat</a:t>
                      </a:r>
                    </a:p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rPr sz="1000"/>
                        <a:t>Kim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Breakfast</a:t>
                      </a:r>
                    </a:p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Crew: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Brandi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Beth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Ranae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Betty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Mary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Pat</a:t>
                      </a:r>
                    </a:p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rPr sz="1000"/>
                        <a:t>Kim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Breakfast</a:t>
                      </a:r>
                    </a:p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Crew: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Brandi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Beth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Ranae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Betty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Mary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Pat</a:t>
                      </a:r>
                    </a:p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rPr sz="1000"/>
                        <a:t>Kim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Breakfast</a:t>
                      </a:r>
                    </a:p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Crew: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Brandi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Beth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Ranae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Betty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Mary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Pat</a:t>
                      </a:r>
                    </a:p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rPr sz="1000"/>
                        <a:t>Kim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212850"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Menu: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blueberry pancakes, bacon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Menu: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scrambled eggs w/cheese, sausage, hashbrowns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Menu: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pancakes, spam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Menu: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eggs, bacon, hash browns with peppers and onions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rPr sz="1200"/>
                        <a:t>Menu: </a:t>
                      </a:r>
                      <a:r>
                        <a:t>pancakes, sausage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Menu:</a:t>
                      </a:r>
                    </a:p>
                    <a:p>
                      <a:pPr algn="l" defTabSz="457200">
                        <a:defRPr sz="10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breakfast burritos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561741"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headcount:</a:t>
                      </a:r>
                    </a:p>
                    <a:p>
                      <a:pPr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55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headcount:</a:t>
                      </a:r>
                    </a:p>
                    <a:p>
                      <a:pPr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76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headcount:</a:t>
                      </a:r>
                    </a:p>
                    <a:p>
                      <a:pPr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76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Headcount:</a:t>
                      </a:r>
                    </a:p>
                    <a:p>
                      <a:pPr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73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Headcount:</a:t>
                      </a:r>
                    </a:p>
                    <a:p>
                      <a:pPr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71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Headcount:</a:t>
                      </a:r>
                    </a:p>
                    <a:p>
                      <a:pPr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64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766010"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# of lunches</a:t>
                      </a:r>
                    </a:p>
                    <a:p>
                      <a:pPr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61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# of lunches</a:t>
                      </a:r>
                    </a:p>
                    <a:p>
                      <a:pPr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74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# of lunches</a:t>
                      </a:r>
                    </a:p>
                    <a:p>
                      <a:pPr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74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# of lunches</a:t>
                      </a:r>
                    </a:p>
                    <a:p>
                      <a:pPr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68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# of lunches</a:t>
                      </a:r>
                    </a:p>
                    <a:p>
                      <a:pPr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68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sz="12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# of lunches</a:t>
                      </a:r>
                    </a:p>
                    <a:p>
                      <a:pPr defTabSz="457200">
                        <a:defRPr sz="1400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Comic Sans MS"/>
                          <a:ea typeface="Comic Sans MS"/>
                          <a:cs typeface="Comic Sans MS"/>
                          <a:sym typeface="Comic Sans MS"/>
                        </a:defRPr>
                      </a:pPr>
                      <a:r>
                        <a:t>47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l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ample Equipment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Sample Equipment List</a:t>
            </a:r>
          </a:p>
        </p:txBody>
      </p:sp>
      <p:sp>
        <p:nvSpPr>
          <p:cNvPr id="160" name="Camp Kitchen Equipment list for 75 people…"/>
          <p:cNvSpPr txBox="1"/>
          <p:nvPr/>
        </p:nvSpPr>
        <p:spPr>
          <a:xfrm>
            <a:off x="995399" y="1806575"/>
            <a:ext cx="4004284" cy="6902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Camp Kitchen Equipment list for 75 people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</a:p>
          <a:p>
            <a:pPr algn="l" defTabSz="457200">
              <a:lnSpc>
                <a:spcPct val="150000"/>
              </a:lnSpc>
              <a:defRPr sz="14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pPr>
            <a:r>
              <a:t>(borrowing more dutch ovens)</a:t>
            </a: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3 		14” Dutch ovens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4 		12” Dutch ovens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5 		bags charcoal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1		charcoal starter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1		lid lifter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2		lid stands, 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2		stove lighters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1 roll		parchment paper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2 rolls		heavy duty foil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1 roll		sandwich wrap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400		snack baggies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1		can opener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2 		peelers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4 		paring knives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2 		dull crappy knives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2 		medium mixing bowls 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1 set		measuring cups 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1 set		measuring spoons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4   large serving bowls…"/>
          <p:cNvSpPr txBox="1"/>
          <p:nvPr/>
        </p:nvSpPr>
        <p:spPr>
          <a:xfrm>
            <a:off x="9398000" y="2228850"/>
            <a:ext cx="2946128" cy="679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4 		large serving bowls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2		16 Qt serving bowls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2 		serving spoons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2 		ladles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FF2F92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2		sets of tongs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2 		12 qt containers w/lids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3 		large serving trays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2 		hot water pots 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2		dish racks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50 		clothes pins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1		clothesline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6		table cloths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1		jar GOJO soap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1 		hand sanitizer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30 		dish towels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 8 		white aprons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 1		first aid kit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16-20		ice chests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23	 	blocks ice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15	 	bags ice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1   12 inch skillet (eggs only)…"/>
          <p:cNvSpPr txBox="1"/>
          <p:nvPr/>
        </p:nvSpPr>
        <p:spPr>
          <a:xfrm>
            <a:off x="4483100" y="2511424"/>
            <a:ext cx="3172458" cy="2152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rPr>
              <a:t>1 		12 inch skillet </a:t>
            </a:r>
            <a:r>
              <a:rPr sz="100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rPr>
              <a:t>(eggs only)</a:t>
            </a:r>
            <a:endParaRPr sz="1400">
              <a:solidFill>
                <a:srgbClr val="800000"/>
              </a:solidFill>
              <a:uFill>
                <a:solidFill>
                  <a:srgbClr val="800000"/>
                </a:solidFill>
              </a:u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1 		15 inch cast iron skillet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 2		12 quart stock pot </a:t>
            </a:r>
            <a:r>
              <a:rPr sz="1000">
                <a:latin typeface="Century Gothic"/>
                <a:ea typeface="Century Gothic"/>
                <a:cs typeface="Century Gothic"/>
                <a:sym typeface="Century Gothic"/>
              </a:rPr>
              <a:t>(48 serv)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1		16 quart stock pot </a:t>
            </a:r>
            <a:r>
              <a:rPr sz="1000">
                <a:latin typeface="Century Gothic"/>
                <a:ea typeface="Century Gothic"/>
                <a:cs typeface="Century Gothic"/>
                <a:sym typeface="Century Gothic"/>
              </a:rPr>
              <a:t>(64 serv)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lnSpc>
                <a:spcPct val="150000"/>
              </a:lnSpc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1 		large saucepan (kim e’s)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457200"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1400"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endParaRPr sz="1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l"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What…"/>
          <p:cNvSpPr txBox="1"/>
          <p:nvPr>
            <p:ph type="title"/>
          </p:nvPr>
        </p:nvSpPr>
        <p:spPr>
          <a:xfrm>
            <a:off x="-228600" y="4049712"/>
            <a:ext cx="8125667" cy="4710113"/>
          </a:xfrm>
          <a:prstGeom prst="rect">
            <a:avLst/>
          </a:prstGeom>
        </p:spPr>
        <p:txBody>
          <a:bodyPr/>
          <a:lstStyle/>
          <a:p>
            <a:pPr/>
            <a:r>
              <a:t>What </a:t>
            </a:r>
          </a:p>
          <a:p>
            <a:pPr/>
            <a:r>
              <a:t>Questions </a:t>
            </a:r>
          </a:p>
          <a:p>
            <a:pPr/>
            <a:r>
              <a:t>Do You Have?</a:t>
            </a:r>
          </a:p>
        </p:txBody>
      </p:sp>
      <p:pic>
        <p:nvPicPr>
          <p:cNvPr id="165" name="KimandMark.JPG" descr="KimandMark.JPG"/>
          <p:cNvPicPr>
            <a:picLocks noChangeAspect="1"/>
          </p:cNvPicPr>
          <p:nvPr/>
        </p:nvPicPr>
        <p:blipFill>
          <a:blip r:embed="rId2">
            <a:extLst/>
          </a:blip>
          <a:srcRect l="11086" t="0" r="21269" b="13621"/>
          <a:stretch>
            <a:fillRect/>
          </a:stretch>
        </p:blipFill>
        <p:spPr>
          <a:xfrm>
            <a:off x="6650651" y="828383"/>
            <a:ext cx="5533201" cy="5299285"/>
          </a:xfrm>
          <a:prstGeom prst="rect">
            <a:avLst/>
          </a:prstGeom>
          <a:ln w="25400">
            <a:solidFill>
              <a:srgbClr val="4D5459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750">
        <p14:switch dir="l"/>
      </p:transition>
    </mc:Choice>
    <mc:Fallback>
      <p:transition spd="fast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How I Got This Wa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I Got This Way</a:t>
            </a:r>
          </a:p>
        </p:txBody>
      </p:sp>
      <p:sp>
        <p:nvSpPr>
          <p:cNvPr id="125" name="Whining at a work par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Whining at a work party</a:t>
            </a:r>
          </a:p>
          <a:p>
            <a:pPr>
              <a:buBlip>
                <a:blip r:embed="rId2"/>
              </a:buBlip>
            </a:pPr>
            <a:r>
              <a:t>This is WAY more work</a:t>
            </a:r>
          </a:p>
          <a:p>
            <a:pPr>
              <a:buBlip>
                <a:blip r:embed="rId2"/>
              </a:buBlip>
            </a:pPr>
            <a:r>
              <a:t>A ‘party’ atmosphere brings more participants</a:t>
            </a:r>
          </a:p>
          <a:p>
            <a:pPr>
              <a:buBlip>
                <a:blip r:embed="rId2"/>
              </a:buBlip>
            </a:pPr>
            <a:r>
              <a:t>"Sure, I’ll help you!”</a:t>
            </a:r>
          </a:p>
          <a:p>
            <a:pPr>
              <a:buBlip>
                <a:blip r:embed="rId2"/>
              </a:buBlip>
            </a:pPr>
            <a:r>
              <a:t>Taking over</a:t>
            </a:r>
          </a:p>
        </p:txBody>
      </p:sp>
      <p:pic>
        <p:nvPicPr>
          <p:cNvPr id="12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54942" y="2025400"/>
            <a:ext cx="3791574" cy="3205107"/>
          </a:xfrm>
          <a:prstGeom prst="rect">
            <a:avLst/>
          </a:prstGeom>
          <a:ln w="25400">
            <a:solidFill>
              <a:srgbClr val="4D5459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" descr="Image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8663" t="0" r="18663" b="0"/>
          <a:stretch>
            <a:fillRect/>
          </a:stretch>
        </p:blipFill>
        <p:spPr>
          <a:prstGeom prst="rect">
            <a:avLst/>
          </a:prstGeom>
          <a:ln w="25400">
            <a:solidFill>
              <a:srgbClr val="4D5459"/>
            </a:solidFill>
            <a:miter lim="400000"/>
          </a:ln>
        </p:spPr>
      </p:pic>
      <p:sp>
        <p:nvSpPr>
          <p:cNvPr id="129" name="It Was All In Her Hea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It Was All In Her Head</a:t>
            </a:r>
          </a:p>
        </p:txBody>
      </p:sp>
      <p:sp>
        <p:nvSpPr>
          <p:cNvPr id="130" name="The sign up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The sign up</a:t>
            </a:r>
          </a:p>
          <a:p>
            <a:pPr>
              <a:buBlip>
                <a:blip r:embed="rId3"/>
              </a:buBlip>
            </a:pPr>
            <a:r>
              <a:t>The menu</a:t>
            </a:r>
          </a:p>
          <a:p>
            <a:pPr>
              <a:buBlip>
                <a:blip r:embed="rId3"/>
              </a:buBlip>
            </a:pPr>
            <a:r>
              <a:t>The equipment</a:t>
            </a:r>
          </a:p>
          <a:p>
            <a:pPr>
              <a:buBlip>
                <a:blip r:embed="rId3"/>
              </a:buBlip>
            </a:pPr>
            <a:r>
              <a:t>The shopping</a:t>
            </a:r>
          </a:p>
          <a:p>
            <a:pPr>
              <a:buBlip>
                <a:blip r:embed="rId3"/>
              </a:buBlip>
            </a:pPr>
            <a:r>
              <a:t>The logistics</a:t>
            </a:r>
          </a:p>
          <a:p>
            <a:pPr>
              <a:buBlip>
                <a:blip r:embed="rId3"/>
              </a:buBlip>
            </a:pPr>
            <a:r>
              <a:t>The actual cooking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Who Is Coming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Who Is Coming?</a:t>
            </a:r>
          </a:p>
        </p:txBody>
      </p:sp>
      <p:sp>
        <p:nvSpPr>
          <p:cNvPr id="133" name="Make people sign up!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Make people sign up!</a:t>
            </a:r>
          </a:p>
          <a:p>
            <a:pPr lvl="2">
              <a:buBlip>
                <a:blip r:embed="rId2"/>
              </a:buBlip>
            </a:pPr>
            <a:r>
              <a:t>Cost figuring</a:t>
            </a:r>
          </a:p>
          <a:p>
            <a:pPr lvl="2">
              <a:buBlip>
                <a:blip r:embed="rId2"/>
              </a:buBlip>
            </a:pPr>
            <a:r>
              <a:t>Stick to the budget</a:t>
            </a:r>
          </a:p>
          <a:p>
            <a:pPr lvl="2">
              <a:buBlip>
                <a:blip r:embed="rId2"/>
              </a:buBlip>
            </a:pPr>
            <a:r>
              <a:t>Leftovers</a:t>
            </a:r>
          </a:p>
          <a:p>
            <a:pPr>
              <a:buBlip>
                <a:blip r:embed="rId2"/>
              </a:buBlip>
            </a:pPr>
            <a:r>
              <a:t>What you can count on</a:t>
            </a:r>
          </a:p>
          <a:p>
            <a:pPr>
              <a:buBlip>
                <a:blip r:embed="rId2"/>
              </a:buBlip>
            </a:pPr>
            <a:r>
              <a:t>How many cooks do you need?</a:t>
            </a:r>
          </a:p>
        </p:txBody>
      </p:sp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2835" y="2686050"/>
            <a:ext cx="6988565" cy="52414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1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108530" y="1574168"/>
            <a:ext cx="5143501" cy="6845301"/>
          </a:xfrm>
          <a:prstGeom prst="rect">
            <a:avLst/>
          </a:prstGeom>
        </p:spPr>
      </p:pic>
      <p:sp>
        <p:nvSpPr>
          <p:cNvPr id="137" name="What Shall We Ea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Shall We Eat?</a:t>
            </a:r>
          </a:p>
        </p:txBody>
      </p:sp>
      <p:sp>
        <p:nvSpPr>
          <p:cNvPr id="138" name="Cook it first!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Cook it first!</a:t>
            </a:r>
          </a:p>
          <a:p>
            <a:pPr/>
            <a:r>
              <a:t>Sample menus</a:t>
            </a:r>
          </a:p>
          <a:p>
            <a:pPr/>
            <a:r>
              <a:t>A serving is not a serving in the woods</a:t>
            </a:r>
          </a:p>
          <a:p>
            <a:pPr/>
            <a:r>
              <a:t>Do what you know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" descr="Image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858000" y="2349500"/>
            <a:ext cx="5397500" cy="6451600"/>
          </a:xfrm>
          <a:prstGeom prst="rect">
            <a:avLst/>
          </a:prstGeom>
        </p:spPr>
      </p:pic>
      <p:sp>
        <p:nvSpPr>
          <p:cNvPr id="141" name="What Tools Do We Need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Tools Do We Need?</a:t>
            </a:r>
          </a:p>
        </p:txBody>
      </p:sp>
      <p:sp>
        <p:nvSpPr>
          <p:cNvPr id="142" name="Burners/ovens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3"/>
              </a:buBlip>
            </a:pPr>
            <a:r>
              <a:t>Burners/ovens</a:t>
            </a:r>
          </a:p>
          <a:p>
            <a:pPr>
              <a:buBlip>
                <a:blip r:embed="rId3"/>
              </a:buBlip>
            </a:pPr>
            <a:r>
              <a:t>Dishes</a:t>
            </a:r>
          </a:p>
          <a:p>
            <a:pPr>
              <a:buBlip>
                <a:blip r:embed="rId3"/>
              </a:buBlip>
            </a:pPr>
            <a:r>
              <a:t>Serving</a:t>
            </a:r>
          </a:p>
          <a:p>
            <a:pPr>
              <a:buBlip>
                <a:blip r:embed="rId3"/>
              </a:buBlip>
            </a:pPr>
            <a:r>
              <a:t>Food storage</a:t>
            </a:r>
          </a:p>
          <a:p>
            <a:pPr>
              <a:buBlip>
                <a:blip r:embed="rId3"/>
              </a:buBlip>
            </a:pPr>
            <a:r>
              <a:t>Clean up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1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How Will We Get It Ther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Will We Get It There?</a:t>
            </a:r>
          </a:p>
        </p:txBody>
      </p:sp>
      <p:sp>
        <p:nvSpPr>
          <p:cNvPr id="145" name="How I do i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How I do it</a:t>
            </a:r>
          </a:p>
          <a:p>
            <a:pPr lvl="2">
              <a:buBlip>
                <a:blip r:embed="rId2"/>
              </a:buBlip>
            </a:pPr>
            <a:r>
              <a:t>3 shopping trips</a:t>
            </a:r>
          </a:p>
          <a:p>
            <a:pPr lvl="2">
              <a:buBlip>
                <a:blip r:embed="rId2"/>
              </a:buBlip>
            </a:pPr>
            <a:r>
              <a:t>Using the freezer</a:t>
            </a:r>
          </a:p>
          <a:p>
            <a:pPr lvl="2">
              <a:buBlip>
                <a:blip r:embed="rId2"/>
              </a:buBlip>
            </a:pPr>
            <a:r>
              <a:t>Label it!</a:t>
            </a:r>
          </a:p>
        </p:txBody>
      </p:sp>
      <p:grpSp>
        <p:nvGrpSpPr>
          <p:cNvPr id="148" name="Image"/>
          <p:cNvGrpSpPr/>
          <p:nvPr/>
        </p:nvGrpSpPr>
        <p:grpSpPr>
          <a:xfrm>
            <a:off x="6858000" y="2349500"/>
            <a:ext cx="5397500" cy="6451600"/>
            <a:chOff x="0" y="0"/>
            <a:chExt cx="5397500" cy="6451600"/>
          </a:xfrm>
        </p:grpSpPr>
        <p:pic>
          <p:nvPicPr>
            <p:cNvPr id="147" name="Image" descr="Image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5124" r="0" b="5124"/>
            <a:stretch>
              <a:fillRect/>
            </a:stretch>
          </p:blipFill>
          <p:spPr>
            <a:xfrm>
              <a:off x="12700" y="12700"/>
              <a:ext cx="5359400" cy="64135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6" name="Image" descr="Imag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5397500" cy="64516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Now that we’re here, who’s doing what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38150">
              <a:defRPr sz="5550">
                <a:effectLst>
                  <a:outerShdw sx="100000" sy="100000" kx="0" ky="0" algn="b" rotWithShape="0" blurRad="19050" dist="19050" dir="15900000">
                    <a:srgbClr val="595650">
                      <a:alpha val="33000"/>
                    </a:srgbClr>
                  </a:outerShdw>
                </a:effectLst>
              </a:defRPr>
            </a:lvl1pPr>
          </a:lstStyle>
          <a:p>
            <a:pPr/>
            <a:r>
              <a:t>Now that we’re here, who’s doing what?</a:t>
            </a:r>
          </a:p>
        </p:txBody>
      </p:sp>
      <p:sp>
        <p:nvSpPr>
          <p:cNvPr id="151" name="Let them work…"/>
          <p:cNvSpPr txBox="1"/>
          <p:nvPr>
            <p:ph type="body" idx="1"/>
          </p:nvPr>
        </p:nvSpPr>
        <p:spPr>
          <a:xfrm>
            <a:off x="571500" y="1854200"/>
            <a:ext cx="11480800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Let them work</a:t>
            </a:r>
          </a:p>
          <a:p>
            <a:pPr>
              <a:buBlip>
                <a:blip r:embed="rId2"/>
              </a:buBlip>
            </a:pPr>
            <a:r>
              <a:t>Get a water boy</a:t>
            </a:r>
          </a:p>
          <a:p>
            <a:pPr>
              <a:buBlip>
                <a:blip r:embed="rId2"/>
              </a:buBlip>
            </a:pPr>
            <a:r>
              <a:t>Get a coffee gal</a:t>
            </a:r>
          </a:p>
          <a:p>
            <a:pPr>
              <a:buBlip>
                <a:blip r:embed="rId2"/>
              </a:buBlip>
            </a:pPr>
            <a:r>
              <a:t>Set up a dish station</a:t>
            </a:r>
          </a:p>
          <a:p>
            <a:pPr>
              <a:buBlip>
                <a:blip r:embed="rId2"/>
              </a:buBlip>
            </a:pPr>
            <a:r>
              <a:t>Post menus and meal times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he Boo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Book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l"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6C6963"/>
      </a:dk1>
      <a:lt1>
        <a:srgbClr val="092C6C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eatherBook">
  <a:themeElements>
    <a:clrScheme name="LeatherBook">
      <a:dk1>
        <a:srgbClr val="000000"/>
      </a:dk1>
      <a:lt1>
        <a:srgbClr val="FFFFFF"/>
      </a:lt1>
      <a:dk2>
        <a:srgbClr val="4D5459"/>
      </a:dk2>
      <a:lt2>
        <a:srgbClr val="D8DBDF"/>
      </a:lt2>
      <a:accent1>
        <a:srgbClr val="5B7376"/>
      </a:accent1>
      <a:accent2>
        <a:srgbClr val="9B9E5B"/>
      </a:accent2>
      <a:accent3>
        <a:srgbClr val="CC943D"/>
      </a:accent3>
      <a:accent4>
        <a:srgbClr val="A55A01"/>
      </a:accent4>
      <a:accent5>
        <a:srgbClr val="9D3320"/>
      </a:accent5>
      <a:accent6>
        <a:srgbClr val="83525A"/>
      </a:accent6>
      <a:hlink>
        <a:srgbClr val="0000FF"/>
      </a:hlink>
      <a:folHlink>
        <a:srgbClr val="FF00FF"/>
      </a:folHlink>
    </a:clrScheme>
    <a:fontScheme name="LeatherBook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Leather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6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2EBDB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A49E92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6C6963"/>
            </a:solidFill>
            <a:effectLst/>
            <a:uFillTx/>
            <a:latin typeface="+mn-lt"/>
            <a:ea typeface="+mn-ea"/>
            <a:cs typeface="+mn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