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56" r:id="rId3"/>
    <p:sldId id="271" r:id="rId4"/>
    <p:sldId id="262" r:id="rId5"/>
    <p:sldId id="284" r:id="rId6"/>
    <p:sldId id="277" r:id="rId7"/>
    <p:sldId id="287" r:id="rId8"/>
    <p:sldId id="288" r:id="rId9"/>
    <p:sldId id="290" r:id="rId10"/>
    <p:sldId id="286" r:id="rId11"/>
    <p:sldId id="291" r:id="rId12"/>
    <p:sldId id="276" r:id="rId13"/>
    <p:sldId id="294" r:id="rId14"/>
    <p:sldId id="295" r:id="rId15"/>
    <p:sldId id="296" r:id="rId16"/>
    <p:sldId id="285" r:id="rId17"/>
    <p:sldId id="266" r:id="rId18"/>
    <p:sldId id="281" r:id="rId19"/>
    <p:sldId id="282" r:id="rId20"/>
    <p:sldId id="275" r:id="rId21"/>
    <p:sldId id="292" r:id="rId22"/>
    <p:sldId id="298" r:id="rId23"/>
    <p:sldId id="283" r:id="rId24"/>
    <p:sldId id="297" r:id="rId25"/>
    <p:sldId id="257" r:id="rId26"/>
    <p:sldId id="293" r:id="rId27"/>
    <p:sldId id="265" r:id="rId28"/>
  </p:sldIdLst>
  <p:sldSz cx="12188825" cy="6858000"/>
  <p:notesSz cx="6980238" cy="9210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901" userDrawn="1">
          <p15:clr>
            <a:srgbClr val="A4A3A4"/>
          </p15:clr>
        </p15:guide>
        <p15:guide id="2" pos="21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5672" autoAdjust="0"/>
  </p:normalViewPr>
  <p:slideViewPr>
    <p:cSldViewPr>
      <p:cViewPr>
        <p:scale>
          <a:sx n="62" d="100"/>
          <a:sy n="62" d="100"/>
        </p:scale>
        <p:origin x="-1038" y="-72"/>
      </p:cViewPr>
      <p:guideLst>
        <p:guide orient="horz" pos="2160"/>
        <p:guide pos="3839"/>
      </p:guideLst>
    </p:cSldViewPr>
  </p:slideViewPr>
  <p:outlineViewPr>
    <p:cViewPr>
      <p:scale>
        <a:sx n="33" d="100"/>
        <a:sy n="33" d="100"/>
      </p:scale>
      <p:origin x="0" y="-4949"/>
    </p:cViewPr>
  </p:outlineViewPr>
  <p:notesTextViewPr>
    <p:cViewPr>
      <p:scale>
        <a:sx n="1" d="1"/>
        <a:sy n="1" d="1"/>
      </p:scale>
      <p:origin x="0" y="0"/>
    </p:cViewPr>
  </p:notesTextViewPr>
  <p:notesViewPr>
    <p:cSldViewPr>
      <p:cViewPr varScale="1">
        <p:scale>
          <a:sx n="63" d="100"/>
          <a:sy n="63" d="100"/>
        </p:scale>
        <p:origin x="2838" y="108"/>
      </p:cViewPr>
      <p:guideLst>
        <p:guide orient="horz" pos="2901"/>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60534"/>
          </a:xfrm>
          <a:prstGeom prst="rect">
            <a:avLst/>
          </a:prstGeom>
        </p:spPr>
        <p:txBody>
          <a:bodyPr vert="horz" lIns="92519" tIns="46259" rIns="92519" bIns="46259" rtlCol="0"/>
          <a:lstStyle>
            <a:lvl1pPr algn="l">
              <a:defRPr sz="1200"/>
            </a:lvl1pPr>
          </a:lstStyle>
          <a:p>
            <a:endParaRPr dirty="0"/>
          </a:p>
        </p:txBody>
      </p:sp>
      <p:sp>
        <p:nvSpPr>
          <p:cNvPr id="3" name="Date Placeholder 2"/>
          <p:cNvSpPr>
            <a:spLocks noGrp="1"/>
          </p:cNvSpPr>
          <p:nvPr>
            <p:ph type="dt" sz="quarter" idx="1"/>
          </p:nvPr>
        </p:nvSpPr>
        <p:spPr>
          <a:xfrm>
            <a:off x="3953853" y="0"/>
            <a:ext cx="3024770" cy="460534"/>
          </a:xfrm>
          <a:prstGeom prst="rect">
            <a:avLst/>
          </a:prstGeom>
        </p:spPr>
        <p:txBody>
          <a:bodyPr vert="horz" lIns="92519" tIns="46259" rIns="92519" bIns="46259" rtlCol="0"/>
          <a:lstStyle>
            <a:lvl1pPr algn="r">
              <a:defRPr sz="1200"/>
            </a:lvl1pPr>
          </a:lstStyle>
          <a:p>
            <a:fld id="{1C482589-CB2F-4003-801D-095B67490E73}" type="datetimeFigureOut">
              <a:rPr lang="en-US"/>
              <a:t>3/9/2017</a:t>
            </a:fld>
            <a:endParaRPr dirty="0"/>
          </a:p>
        </p:txBody>
      </p:sp>
      <p:sp>
        <p:nvSpPr>
          <p:cNvPr id="4" name="Footer Placeholder 3"/>
          <p:cNvSpPr>
            <a:spLocks noGrp="1"/>
          </p:cNvSpPr>
          <p:nvPr>
            <p:ph type="ftr" sz="quarter" idx="2"/>
          </p:nvPr>
        </p:nvSpPr>
        <p:spPr>
          <a:xfrm>
            <a:off x="0" y="8748543"/>
            <a:ext cx="3024770" cy="460534"/>
          </a:xfrm>
          <a:prstGeom prst="rect">
            <a:avLst/>
          </a:prstGeom>
        </p:spPr>
        <p:txBody>
          <a:bodyPr vert="horz" lIns="92519" tIns="46259" rIns="92519" bIns="46259" rtlCol="0" anchor="b"/>
          <a:lstStyle>
            <a:lvl1pPr algn="l">
              <a:defRPr sz="1200"/>
            </a:lvl1pPr>
          </a:lstStyle>
          <a:p>
            <a:endParaRPr dirty="0"/>
          </a:p>
        </p:txBody>
      </p:sp>
      <p:sp>
        <p:nvSpPr>
          <p:cNvPr id="5" name="Slide Number Placeholder 4"/>
          <p:cNvSpPr>
            <a:spLocks noGrp="1"/>
          </p:cNvSpPr>
          <p:nvPr>
            <p:ph type="sldNum" sz="quarter" idx="3"/>
          </p:nvPr>
        </p:nvSpPr>
        <p:spPr>
          <a:xfrm>
            <a:off x="3953853" y="8748543"/>
            <a:ext cx="3024770" cy="460534"/>
          </a:xfrm>
          <a:prstGeom prst="rect">
            <a:avLst/>
          </a:prstGeom>
        </p:spPr>
        <p:txBody>
          <a:bodyPr vert="horz" lIns="92519" tIns="46259" rIns="92519" bIns="46259" rtlCol="0" anchor="b"/>
          <a:lstStyle>
            <a:lvl1pPr algn="r">
              <a:defRPr sz="1200"/>
            </a:lvl1pPr>
          </a:lstStyle>
          <a:p>
            <a:fld id="{34A4844B-5D5D-4D8E-9E71-6B297DF4019B}" type="slidenum">
              <a:rPr/>
              <a:t>‹#›</a:t>
            </a:fld>
            <a:endParaRPr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60534"/>
          </a:xfrm>
          <a:prstGeom prst="rect">
            <a:avLst/>
          </a:prstGeom>
        </p:spPr>
        <p:txBody>
          <a:bodyPr vert="horz" lIns="92519" tIns="46259" rIns="92519" bIns="46259" rtlCol="0"/>
          <a:lstStyle>
            <a:lvl1pPr algn="l">
              <a:defRPr sz="1200"/>
            </a:lvl1pPr>
          </a:lstStyle>
          <a:p>
            <a:endParaRPr dirty="0"/>
          </a:p>
        </p:txBody>
      </p:sp>
      <p:sp>
        <p:nvSpPr>
          <p:cNvPr id="3" name="Date Placeholder 2"/>
          <p:cNvSpPr>
            <a:spLocks noGrp="1"/>
          </p:cNvSpPr>
          <p:nvPr>
            <p:ph type="dt" idx="1"/>
          </p:nvPr>
        </p:nvSpPr>
        <p:spPr>
          <a:xfrm>
            <a:off x="3953853" y="0"/>
            <a:ext cx="3024770" cy="460534"/>
          </a:xfrm>
          <a:prstGeom prst="rect">
            <a:avLst/>
          </a:prstGeom>
        </p:spPr>
        <p:txBody>
          <a:bodyPr vert="horz" lIns="92519" tIns="46259" rIns="92519" bIns="46259" rtlCol="0"/>
          <a:lstStyle>
            <a:lvl1pPr algn="r">
              <a:defRPr sz="1200"/>
            </a:lvl1pPr>
          </a:lstStyle>
          <a:p>
            <a:fld id="{2A7D4DBF-746C-4C25-853D-8A1CBE8404F4}" type="datetimeFigureOut">
              <a:rPr lang="en-US"/>
              <a:t>3/9/2017</a:t>
            </a:fld>
            <a:endParaRPr dirty="0"/>
          </a:p>
        </p:txBody>
      </p:sp>
      <p:sp>
        <p:nvSpPr>
          <p:cNvPr id="4" name="Slide Image Placeholder 3"/>
          <p:cNvSpPr>
            <a:spLocks noGrp="1" noRot="1" noChangeAspect="1"/>
          </p:cNvSpPr>
          <p:nvPr>
            <p:ph type="sldImg" idx="2"/>
          </p:nvPr>
        </p:nvSpPr>
        <p:spPr>
          <a:xfrm>
            <a:off x="420688" y="690563"/>
            <a:ext cx="6138862" cy="3454400"/>
          </a:xfrm>
          <a:prstGeom prst="rect">
            <a:avLst/>
          </a:prstGeom>
          <a:noFill/>
          <a:ln w="12700">
            <a:solidFill>
              <a:prstClr val="black"/>
            </a:solidFill>
          </a:ln>
        </p:spPr>
        <p:txBody>
          <a:bodyPr vert="horz" lIns="92519" tIns="46259" rIns="92519" bIns="46259" rtlCol="0" anchor="ctr"/>
          <a:lstStyle/>
          <a:p>
            <a:endParaRPr dirty="0"/>
          </a:p>
        </p:txBody>
      </p:sp>
      <p:sp>
        <p:nvSpPr>
          <p:cNvPr id="5" name="Notes Placeholder 4"/>
          <p:cNvSpPr>
            <a:spLocks noGrp="1"/>
          </p:cNvSpPr>
          <p:nvPr>
            <p:ph type="body" sz="quarter" idx="3"/>
          </p:nvPr>
        </p:nvSpPr>
        <p:spPr>
          <a:xfrm>
            <a:off x="698024" y="4375071"/>
            <a:ext cx="5584190" cy="4144804"/>
          </a:xfrm>
          <a:prstGeom prst="rect">
            <a:avLst/>
          </a:prstGeom>
        </p:spPr>
        <p:txBody>
          <a:bodyPr vert="horz" lIns="92519" tIns="46259" rIns="92519" bIns="4625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748543"/>
            <a:ext cx="3024770" cy="460534"/>
          </a:xfrm>
          <a:prstGeom prst="rect">
            <a:avLst/>
          </a:prstGeom>
        </p:spPr>
        <p:txBody>
          <a:bodyPr vert="horz" lIns="92519" tIns="46259" rIns="92519" bIns="46259" rtlCol="0" anchor="b"/>
          <a:lstStyle>
            <a:lvl1pPr algn="l">
              <a:defRPr sz="1200"/>
            </a:lvl1pPr>
          </a:lstStyle>
          <a:p>
            <a:endParaRPr dirty="0"/>
          </a:p>
        </p:txBody>
      </p:sp>
      <p:sp>
        <p:nvSpPr>
          <p:cNvPr id="7" name="Slide Number Placeholder 6"/>
          <p:cNvSpPr>
            <a:spLocks noGrp="1"/>
          </p:cNvSpPr>
          <p:nvPr>
            <p:ph type="sldNum" sz="quarter" idx="5"/>
          </p:nvPr>
        </p:nvSpPr>
        <p:spPr>
          <a:xfrm>
            <a:off x="3953853" y="8748543"/>
            <a:ext cx="3024770" cy="460534"/>
          </a:xfrm>
          <a:prstGeom prst="rect">
            <a:avLst/>
          </a:prstGeom>
        </p:spPr>
        <p:txBody>
          <a:bodyPr vert="horz" lIns="92519" tIns="46259" rIns="92519" bIns="46259" rtlCol="0" anchor="b"/>
          <a:lstStyle>
            <a:lvl1pPr algn="r">
              <a:defRPr sz="1200"/>
            </a:lvl1pPr>
          </a:lstStyle>
          <a:p>
            <a:fld id="{8DE0FDE7-FE71-46E3-9512-437B13AD5F46}" type="slidenum">
              <a:rPr/>
              <a:t>‹#›</a:t>
            </a:fld>
            <a:endParaRPr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a:t>
            </a:fld>
            <a:endParaRPr lang="en-US" dirty="0"/>
          </a:p>
        </p:txBody>
      </p:sp>
    </p:spTree>
    <p:extLst>
      <p:ext uri="{BB962C8B-B14F-4D97-AF65-F5344CB8AC3E}">
        <p14:creationId xmlns:p14="http://schemas.microsoft.com/office/powerpoint/2010/main" val="396433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17</a:t>
            </a:fld>
            <a:endParaRPr lang="en-US" dirty="0"/>
          </a:p>
        </p:txBody>
      </p:sp>
    </p:spTree>
    <p:extLst>
      <p:ext uri="{BB962C8B-B14F-4D97-AF65-F5344CB8AC3E}">
        <p14:creationId xmlns:p14="http://schemas.microsoft.com/office/powerpoint/2010/main" val="218065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19</a:t>
            </a:fld>
            <a:endParaRPr lang="en-US" dirty="0"/>
          </a:p>
        </p:txBody>
      </p:sp>
    </p:spTree>
    <p:extLst>
      <p:ext uri="{BB962C8B-B14F-4D97-AF65-F5344CB8AC3E}">
        <p14:creationId xmlns:p14="http://schemas.microsoft.com/office/powerpoint/2010/main" val="568262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20</a:t>
            </a:fld>
            <a:endParaRPr lang="en-US" dirty="0"/>
          </a:p>
        </p:txBody>
      </p:sp>
    </p:spTree>
    <p:extLst>
      <p:ext uri="{BB962C8B-B14F-4D97-AF65-F5344CB8AC3E}">
        <p14:creationId xmlns:p14="http://schemas.microsoft.com/office/powerpoint/2010/main" val="158031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21</a:t>
            </a:fld>
            <a:endParaRPr lang="en-US" dirty="0"/>
          </a:p>
        </p:txBody>
      </p:sp>
    </p:spTree>
    <p:extLst>
      <p:ext uri="{BB962C8B-B14F-4D97-AF65-F5344CB8AC3E}">
        <p14:creationId xmlns:p14="http://schemas.microsoft.com/office/powerpoint/2010/main" val="103259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25</a:t>
            </a:fld>
            <a:endParaRPr lang="en-US" dirty="0"/>
          </a:p>
        </p:txBody>
      </p:sp>
    </p:spTree>
    <p:extLst>
      <p:ext uri="{BB962C8B-B14F-4D97-AF65-F5344CB8AC3E}">
        <p14:creationId xmlns:p14="http://schemas.microsoft.com/office/powerpoint/2010/main" val="269212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7</a:t>
            </a:fld>
            <a:endParaRPr lang="en-US" dirty="0"/>
          </a:p>
        </p:txBody>
      </p:sp>
    </p:spTree>
    <p:extLst>
      <p:ext uri="{BB962C8B-B14F-4D97-AF65-F5344CB8AC3E}">
        <p14:creationId xmlns:p14="http://schemas.microsoft.com/office/powerpoint/2010/main" val="193686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8</a:t>
            </a:fld>
            <a:endParaRPr lang="en-US" dirty="0"/>
          </a:p>
        </p:txBody>
      </p:sp>
    </p:spTree>
    <p:extLst>
      <p:ext uri="{BB962C8B-B14F-4D97-AF65-F5344CB8AC3E}">
        <p14:creationId xmlns:p14="http://schemas.microsoft.com/office/powerpoint/2010/main" val="283464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9</a:t>
            </a:fld>
            <a:endParaRPr lang="en-US" dirty="0"/>
          </a:p>
        </p:txBody>
      </p:sp>
    </p:spTree>
    <p:extLst>
      <p:ext uri="{BB962C8B-B14F-4D97-AF65-F5344CB8AC3E}">
        <p14:creationId xmlns:p14="http://schemas.microsoft.com/office/powerpoint/2010/main" val="31449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10</a:t>
            </a:fld>
            <a:endParaRPr lang="en-US" dirty="0"/>
          </a:p>
        </p:txBody>
      </p:sp>
    </p:spTree>
    <p:extLst>
      <p:ext uri="{BB962C8B-B14F-4D97-AF65-F5344CB8AC3E}">
        <p14:creationId xmlns:p14="http://schemas.microsoft.com/office/powerpoint/2010/main" val="275311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11</a:t>
            </a:fld>
            <a:endParaRPr lang="en-US" dirty="0"/>
          </a:p>
        </p:txBody>
      </p:sp>
    </p:spTree>
    <p:extLst>
      <p:ext uri="{BB962C8B-B14F-4D97-AF65-F5344CB8AC3E}">
        <p14:creationId xmlns:p14="http://schemas.microsoft.com/office/powerpoint/2010/main" val="390602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14</a:t>
            </a:fld>
            <a:endParaRPr lang="en-US" dirty="0"/>
          </a:p>
        </p:txBody>
      </p:sp>
    </p:spTree>
    <p:extLst>
      <p:ext uri="{BB962C8B-B14F-4D97-AF65-F5344CB8AC3E}">
        <p14:creationId xmlns:p14="http://schemas.microsoft.com/office/powerpoint/2010/main" val="223955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15</a:t>
            </a:fld>
            <a:endParaRPr lang="en-US" dirty="0"/>
          </a:p>
        </p:txBody>
      </p:sp>
    </p:spTree>
    <p:extLst>
      <p:ext uri="{BB962C8B-B14F-4D97-AF65-F5344CB8AC3E}">
        <p14:creationId xmlns:p14="http://schemas.microsoft.com/office/powerpoint/2010/main" val="129680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16</a:t>
            </a:fld>
            <a:endParaRPr lang="en-US" dirty="0"/>
          </a:p>
        </p:txBody>
      </p:sp>
    </p:spTree>
    <p:extLst>
      <p:ext uri="{BB962C8B-B14F-4D97-AF65-F5344CB8AC3E}">
        <p14:creationId xmlns:p14="http://schemas.microsoft.com/office/powerpoint/2010/main" val="66195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Rectangle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3/9/2017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3/9/2017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3/9/2017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3/9/2017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a:t>3/9/2017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81DC1F7-A9E9-4D8B-8C97-C74523B2CF2A}" type="datetimeFigureOut">
              <a:rPr lang="en-US"/>
              <a:t>3/9/2017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81DC1F7-A9E9-4D8B-8C97-C74523B2CF2A}" type="datetimeFigureOut">
              <a:rPr lang="en-US"/>
              <a:t>3/9/2017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81DC1F7-A9E9-4D8B-8C97-C74523B2CF2A}" type="datetimeFigureOut">
              <a:rPr lang="en-US"/>
              <a:t>3/9/2017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a:t>3/9/2017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Rectangle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3/9/2017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3" name="Rectangle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3/9/2017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99542E4-2CCF-42F6-9D92-ED568035133D}" type="slidenum">
              <a:rPr/>
              <a:t>‹#›</a:t>
            </a:fld>
            <a:endParaRPr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3/9/2017</a:t>
            </a:fld>
            <a:endParaRPr dirty="0"/>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fs.fed.us/about-agency/regulations-policies/saw-polic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2438400"/>
            <a:ext cx="8839201" cy="2286000"/>
          </a:xfrm>
        </p:spPr>
        <p:txBody>
          <a:bodyPr/>
          <a:lstStyle/>
          <a:p>
            <a:r>
              <a:rPr lang="en-US" dirty="0" smtClean="0"/>
              <a:t>US Forest Service</a:t>
            </a:r>
            <a:br>
              <a:rPr lang="en-US" dirty="0" smtClean="0"/>
            </a:br>
            <a:r>
              <a:rPr lang="en-US" dirty="0" smtClean="0"/>
              <a:t>National Saw Program </a:t>
            </a:r>
            <a:endParaRPr lang="en-US" dirty="0"/>
          </a:p>
        </p:txBody>
      </p:sp>
      <p:sp>
        <p:nvSpPr>
          <p:cNvPr id="3" name="Subtitle 2"/>
          <p:cNvSpPr>
            <a:spLocks noGrp="1"/>
          </p:cNvSpPr>
          <p:nvPr>
            <p:ph type="subTitle" idx="1"/>
          </p:nvPr>
        </p:nvSpPr>
        <p:spPr/>
        <p:txBody>
          <a:bodyPr>
            <a:normAutofit/>
          </a:bodyPr>
          <a:lstStyle/>
          <a:p>
            <a:r>
              <a:rPr lang="en-US" dirty="0" smtClean="0"/>
              <a:t>Pacific Northwest Region 6</a:t>
            </a:r>
          </a:p>
          <a:p>
            <a:r>
              <a:rPr lang="en-US" dirty="0" smtClean="0"/>
              <a:t>Policy Changes</a:t>
            </a:r>
            <a:endParaRPr lang="en-US" dirty="0"/>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4412" y="381000"/>
            <a:ext cx="7070835" cy="6176332"/>
          </a:xfrm>
          <a:prstGeom prst="rect">
            <a:avLst/>
          </a:prstGeom>
        </p:spPr>
      </p:pic>
    </p:spTree>
    <p:extLst>
      <p:ext uri="{BB962C8B-B14F-4D97-AF65-F5344CB8AC3E}">
        <p14:creationId xmlns:p14="http://schemas.microsoft.com/office/powerpoint/2010/main" val="208319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81000"/>
            <a:ext cx="9601200" cy="1152365"/>
          </a:xfrm>
        </p:spPr>
        <p:txBody>
          <a:bodyPr>
            <a:normAutofit/>
          </a:bodyPr>
          <a:lstStyle/>
          <a:p>
            <a:r>
              <a:rPr lang="en-US" dirty="0"/>
              <a:t/>
            </a:r>
            <a:br>
              <a:rPr lang="en-US" dirty="0"/>
            </a:br>
            <a:endParaRPr lang="en-US" dirty="0"/>
          </a:p>
        </p:txBody>
      </p:sp>
      <p:pic>
        <p:nvPicPr>
          <p:cNvPr id="5" name="Content Placeholder 4"/>
          <p:cNvPicPr>
            <a:picLocks noGrp="1" noChangeAspect="1"/>
          </p:cNvPicPr>
          <p:nvPr>
            <p:ph idx="1"/>
          </p:nvPr>
        </p:nvPicPr>
        <p:blipFill>
          <a:blip r:embed="rId3"/>
          <a:stretch>
            <a:fillRect/>
          </a:stretch>
        </p:blipFill>
        <p:spPr>
          <a:xfrm>
            <a:off x="9066212" y="3998512"/>
            <a:ext cx="2975185" cy="28259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61" y="4018384"/>
            <a:ext cx="2404451" cy="2666999"/>
          </a:xfrm>
          <a:prstGeom prst="rect">
            <a:avLst/>
          </a:prstGeom>
          <a:ln>
            <a:noFill/>
          </a:ln>
          <a:effectLst>
            <a:softEdge rad="112500"/>
          </a:effectLst>
        </p:spPr>
      </p:pic>
      <p:sp>
        <p:nvSpPr>
          <p:cNvPr id="4" name="TextBox 3"/>
          <p:cNvSpPr txBox="1"/>
          <p:nvPr/>
        </p:nvSpPr>
        <p:spPr>
          <a:xfrm>
            <a:off x="912812" y="533400"/>
            <a:ext cx="9982200" cy="1384995"/>
          </a:xfrm>
          <a:prstGeom prst="rect">
            <a:avLst/>
          </a:prstGeom>
          <a:noFill/>
        </p:spPr>
        <p:txBody>
          <a:bodyPr wrap="square" rtlCol="0">
            <a:spAutoFit/>
          </a:bodyPr>
          <a:lstStyle/>
          <a:p>
            <a:pPr algn="ctr"/>
            <a:r>
              <a:rPr lang="en-US" sz="2800" b="1" dirty="0" smtClean="0"/>
              <a:t>Sawyer Responsibilities and Limitations</a:t>
            </a:r>
          </a:p>
          <a:p>
            <a:pPr algn="ctr"/>
            <a:r>
              <a:rPr lang="en-US" sz="2800" b="1" dirty="0" smtClean="0"/>
              <a:t>Training, Knowledge and Skill Requirements</a:t>
            </a:r>
          </a:p>
          <a:p>
            <a:pPr algn="ctr"/>
            <a:endParaRPr lang="en-US" sz="2800" b="1" dirty="0" smtClean="0"/>
          </a:p>
        </p:txBody>
      </p:sp>
      <p:sp>
        <p:nvSpPr>
          <p:cNvPr id="6" name="TextBox 5"/>
          <p:cNvSpPr txBox="1"/>
          <p:nvPr/>
        </p:nvSpPr>
        <p:spPr>
          <a:xfrm>
            <a:off x="8055822" y="1694832"/>
            <a:ext cx="3985575" cy="2031325"/>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b="1" dirty="0" smtClean="0"/>
              <a:t>C Sawyer Evaluator   (</a:t>
            </a:r>
            <a:r>
              <a:rPr lang="en-US" sz="1600" b="1" dirty="0" smtClean="0"/>
              <a:t>Minimum</a:t>
            </a:r>
            <a:r>
              <a:rPr lang="en-US" b="1" dirty="0" smtClean="0"/>
              <a:t>)</a:t>
            </a:r>
          </a:p>
          <a:p>
            <a:r>
              <a:rPr lang="en-US" dirty="0" smtClean="0"/>
              <a:t>      Formal Instruction        8hrs</a:t>
            </a:r>
          </a:p>
          <a:p>
            <a:r>
              <a:rPr lang="en-US" dirty="0" smtClean="0"/>
              <a:t>      Field Proficiency           12hrs</a:t>
            </a:r>
          </a:p>
          <a:p>
            <a:r>
              <a:rPr lang="en-US" dirty="0" smtClean="0"/>
              <a:t>      Training                     20-36hrs</a:t>
            </a:r>
          </a:p>
          <a:p>
            <a:r>
              <a:rPr lang="en-US" dirty="0" smtClean="0"/>
              <a:t>      Prerequisites        First Aid/CPR</a:t>
            </a:r>
            <a:endParaRPr lang="en-US" dirty="0"/>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5"/>
          <a:stretch>
            <a:fillRect/>
          </a:stretch>
        </p:blipFill>
        <p:spPr>
          <a:xfrm>
            <a:off x="184761" y="1976307"/>
            <a:ext cx="3231160" cy="1591194"/>
          </a:xfrm>
          <a:prstGeom prst="rect">
            <a:avLst/>
          </a:prstGeom>
        </p:spPr>
      </p:pic>
      <p:sp>
        <p:nvSpPr>
          <p:cNvPr id="9" name="TextBox 8"/>
          <p:cNvSpPr txBox="1"/>
          <p:nvPr/>
        </p:nvSpPr>
        <p:spPr>
          <a:xfrm>
            <a:off x="3821937" y="3886200"/>
            <a:ext cx="3810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Sawyer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 Sawyer Bucking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 Sawyer Felling and Bucking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 Sawyer Bucking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 Sawyer Felling and Bucking</a:t>
            </a:r>
            <a:endParaRPr lang="en-US" dirty="0"/>
          </a:p>
        </p:txBody>
      </p:sp>
      <p:sp>
        <p:nvSpPr>
          <p:cNvPr id="10" name="Left Arrow 9"/>
          <p:cNvSpPr/>
          <p:nvPr/>
        </p:nvSpPr>
        <p:spPr>
          <a:xfrm>
            <a:off x="3420429" y="252958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072906" y="25480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15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Grants and Agreements</a:t>
            </a:r>
            <a:br>
              <a:rPr lang="en-US" dirty="0" smtClean="0"/>
            </a:br>
            <a:r>
              <a:rPr lang="en-US" dirty="0" smtClean="0"/>
              <a:t>PROGRAMMATIC </a:t>
            </a:r>
            <a:r>
              <a:rPr lang="en-US" dirty="0"/>
              <a:t>PROVISIONS</a:t>
            </a:r>
          </a:p>
        </p:txBody>
      </p:sp>
      <p:sp>
        <p:nvSpPr>
          <p:cNvPr id="3" name="Content Placeholder 2"/>
          <p:cNvSpPr>
            <a:spLocks noGrp="1"/>
          </p:cNvSpPr>
          <p:nvPr>
            <p:ph idx="1"/>
          </p:nvPr>
        </p:nvSpPr>
        <p:spPr>
          <a:xfrm>
            <a:off x="1293814" y="1828800"/>
            <a:ext cx="9601200" cy="4724400"/>
          </a:xfrm>
        </p:spPr>
        <p:txBody>
          <a:bodyPr>
            <a:normAutofit fontScale="92500" lnSpcReduction="20000"/>
          </a:bodyPr>
          <a:lstStyle/>
          <a:p>
            <a:pPr marL="0" indent="0">
              <a:spcBef>
                <a:spcPts val="0"/>
              </a:spcBef>
              <a:buNone/>
            </a:pPr>
            <a:r>
              <a:rPr lang="en-US" dirty="0" smtClean="0"/>
              <a:t> </a:t>
            </a:r>
            <a:r>
              <a:rPr lang="en-US" dirty="0"/>
              <a:t>TRAINING, EVALUATION, AND CERTIFICATION OF SAWYERS </a:t>
            </a:r>
            <a:r>
              <a:rPr lang="en-US" dirty="0" smtClean="0"/>
              <a:t> </a:t>
            </a:r>
          </a:p>
          <a:p>
            <a:pPr marL="0" indent="0">
              <a:spcBef>
                <a:spcPts val="0"/>
              </a:spcBef>
              <a:buNone/>
            </a:pPr>
            <a:r>
              <a:rPr lang="en-US" dirty="0"/>
              <a:t> </a:t>
            </a:r>
            <a:r>
              <a:rPr lang="en-US" dirty="0" smtClean="0"/>
              <a:t>USED </a:t>
            </a:r>
            <a:r>
              <a:rPr lang="en-US" dirty="0"/>
              <a:t>BY COOPERATORS.</a:t>
            </a:r>
          </a:p>
          <a:p>
            <a:r>
              <a:rPr lang="en-US" dirty="0"/>
              <a:t>Any of the cooperator’s employees, and any participants and volunteers engaged on behalf of the cooperator and Forest Service, who will use chain saws or crosscut saws on National Forest System lands to conduct the program of work contained in this agreement must be trained, evaluated, and certified in accordance with Forest Service Manual 2358 and Forest Service Handbook 6709.11, section 22.48b.  The cooperator is responsible for providing this training, evaluation, and certification, unless the Forest Service and the cooperator determine it is not in the best interest of the partnership.  In these circumstances, the Forest Service, upon request and based on availability of Agency funding and personnel, may assist with developing and conducting training, evaluation, and certification of the cooperator’s employees, and any volunteers and participants engaged on behalf of the cooperator and the Forest Service, who will use chain saws or cross cut saws on National Forest System lands. </a:t>
            </a:r>
          </a:p>
        </p:txBody>
      </p:sp>
    </p:spTree>
    <p:extLst>
      <p:ext uri="{BB962C8B-B14F-4D97-AF65-F5344CB8AC3E}">
        <p14:creationId xmlns:p14="http://schemas.microsoft.com/office/powerpoint/2010/main" val="8715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Service National Saw Policy</a:t>
            </a:r>
            <a:endParaRPr lang="en-US" dirty="0"/>
          </a:p>
        </p:txBody>
      </p:sp>
      <p:sp>
        <p:nvSpPr>
          <p:cNvPr id="3" name="Content Placeholder 2"/>
          <p:cNvSpPr>
            <a:spLocks noGrp="1"/>
          </p:cNvSpPr>
          <p:nvPr>
            <p:ph idx="1"/>
          </p:nvPr>
        </p:nvSpPr>
        <p:spPr/>
        <p:txBody>
          <a:bodyPr/>
          <a:lstStyle/>
          <a:p>
            <a:r>
              <a:rPr lang="en-US" dirty="0"/>
              <a:t>(APPLICABILITY:  This provision is mandatory for new collection, challenge cost-share, participating, and stewardship agreements where the cooperator anticipates that its employees or participants and volunteers engaged on behalf of the cooperator and Forest Service will use chain saws or crosscut saws to conduct the program of work contained within the agreement. </a:t>
            </a:r>
            <a:endParaRPr lang="en-US" dirty="0" smtClean="0"/>
          </a:p>
          <a:p>
            <a:endParaRPr lang="en-US" dirty="0" smtClean="0"/>
          </a:p>
          <a:p>
            <a:pPr marL="0" indent="0">
              <a:spcBef>
                <a:spcPts val="0"/>
              </a:spcBef>
              <a:buNone/>
            </a:pPr>
            <a:r>
              <a:rPr lang="en-US" dirty="0"/>
              <a:t> </a:t>
            </a:r>
            <a:r>
              <a:rPr lang="en-US" dirty="0" smtClean="0"/>
              <a:t>  Where </a:t>
            </a:r>
            <a:r>
              <a:rPr lang="en-US" dirty="0"/>
              <a:t>mandatory, this provision must be inserted in the </a:t>
            </a:r>
            <a:r>
              <a:rPr lang="en-US" dirty="0" smtClean="0"/>
              <a:t> </a:t>
            </a:r>
          </a:p>
          <a:p>
            <a:pPr marL="0" indent="0">
              <a:spcBef>
                <a:spcPts val="0"/>
              </a:spcBef>
              <a:buNone/>
            </a:pPr>
            <a:r>
              <a:rPr lang="en-US" dirty="0"/>
              <a:t> </a:t>
            </a:r>
            <a:r>
              <a:rPr lang="en-US" dirty="0" smtClean="0"/>
              <a:t>  agreement </a:t>
            </a:r>
            <a:r>
              <a:rPr lang="en-US" dirty="0"/>
              <a:t>and will become </a:t>
            </a:r>
            <a:r>
              <a:rPr lang="en-US" b="1" dirty="0">
                <a:solidFill>
                  <a:schemeClr val="accent5"/>
                </a:solidFill>
              </a:rPr>
              <a:t>effective July 19, 2017</a:t>
            </a:r>
            <a:r>
              <a:rPr lang="en-US" dirty="0"/>
              <a:t>.</a:t>
            </a:r>
          </a:p>
          <a:p>
            <a:endParaRPr lang="en-US" dirty="0"/>
          </a:p>
        </p:txBody>
      </p:sp>
    </p:spTree>
    <p:extLst>
      <p:ext uri="{BB962C8B-B14F-4D97-AF65-F5344CB8AC3E}">
        <p14:creationId xmlns:p14="http://schemas.microsoft.com/office/powerpoint/2010/main" val="316870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776" y="990600"/>
            <a:ext cx="9601200" cy="1143000"/>
          </a:xfrm>
        </p:spPr>
        <p:txBody>
          <a:bodyPr>
            <a:normAutofit fontScale="90000"/>
          </a:bodyPr>
          <a:lstStyle/>
          <a:p>
            <a:r>
              <a:rPr lang="en-US" sz="2700" dirty="0"/>
              <a:t>US Forest Service</a:t>
            </a:r>
            <a:br>
              <a:rPr lang="en-US" sz="2700" dirty="0"/>
            </a:br>
            <a:r>
              <a:rPr lang="en-US" sz="2700" dirty="0"/>
              <a:t>Cooperator Organizations and Volunteer Groups</a:t>
            </a:r>
            <a:br>
              <a:rPr lang="en-US" sz="2700" dirty="0"/>
            </a:br>
            <a:r>
              <a:rPr lang="en-US" sz="2700" dirty="0"/>
              <a:t>Saw Training Program Proposal Submittal Process</a:t>
            </a:r>
            <a:r>
              <a:rPr lang="en-US" dirty="0"/>
              <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531812" y="1945890"/>
            <a:ext cx="5308600" cy="4724400"/>
          </a:xfrm>
          <a:prstGeom prst="rect">
            <a:avLst/>
          </a:prstGeom>
        </p:spPr>
      </p:pic>
      <p:pic>
        <p:nvPicPr>
          <p:cNvPr id="5" name="Picture 4"/>
          <p:cNvPicPr>
            <a:picLocks noChangeAspect="1"/>
          </p:cNvPicPr>
          <p:nvPr/>
        </p:nvPicPr>
        <p:blipFill>
          <a:blip r:embed="rId4"/>
          <a:stretch>
            <a:fillRect/>
          </a:stretch>
        </p:blipFill>
        <p:spPr>
          <a:xfrm>
            <a:off x="6094412" y="1945891"/>
            <a:ext cx="5675312" cy="4724400"/>
          </a:xfrm>
          <a:prstGeom prst="rect">
            <a:avLst/>
          </a:prstGeom>
        </p:spPr>
      </p:pic>
      <p:pic>
        <p:nvPicPr>
          <p:cNvPr id="6" name="Picture 5" descr="C:\Users\pjbrown\Pictures\300px-Forestservice-shield_sv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7776" y="152400"/>
            <a:ext cx="485775" cy="539115"/>
          </a:xfrm>
          <a:prstGeom prst="rect">
            <a:avLst/>
          </a:prstGeom>
          <a:noFill/>
          <a:ln>
            <a:noFill/>
          </a:ln>
        </p:spPr>
      </p:pic>
    </p:spTree>
    <p:extLst>
      <p:ext uri="{BB962C8B-B14F-4D97-AF65-F5344CB8AC3E}">
        <p14:creationId xmlns:p14="http://schemas.microsoft.com/office/powerpoint/2010/main" val="428605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685800"/>
            <a:ext cx="4267200" cy="3048000"/>
          </a:xfrm>
        </p:spPr>
        <p:txBody>
          <a:bodyPr/>
          <a:lstStyle/>
          <a:p>
            <a:r>
              <a:rPr lang="en-US" sz="5400" b="1" dirty="0" smtClean="0"/>
              <a:t>PPE</a:t>
            </a:r>
            <a:br>
              <a:rPr lang="en-US" sz="5400" b="1" dirty="0" smtClean="0"/>
            </a:br>
            <a:r>
              <a:rPr lang="en-US" sz="5400" b="1" dirty="0" smtClean="0"/>
              <a:t>Changes</a:t>
            </a:r>
            <a:endParaRPr lang="en-US" sz="5400" b="1" dirty="0"/>
          </a:p>
        </p:txBody>
      </p:sp>
      <p:sp>
        <p:nvSpPr>
          <p:cNvPr id="4" name="Text Placeholder 3"/>
          <p:cNvSpPr>
            <a:spLocks noGrp="1"/>
          </p:cNvSpPr>
          <p:nvPr>
            <p:ph type="body" sz="half" idx="2"/>
          </p:nvPr>
        </p:nvSpPr>
        <p:spPr/>
        <p:txBody>
          <a:bodyPr/>
          <a:lstStyle/>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812" y="304800"/>
            <a:ext cx="4572000" cy="62484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13" y="3962400"/>
            <a:ext cx="4267200" cy="2514600"/>
          </a:xfrm>
          <a:prstGeom prst="rect">
            <a:avLst/>
          </a:prstGeom>
        </p:spPr>
      </p:pic>
    </p:spTree>
    <p:extLst>
      <p:ext uri="{BB962C8B-B14F-4D97-AF65-F5344CB8AC3E}">
        <p14:creationId xmlns:p14="http://schemas.microsoft.com/office/powerpoint/2010/main" val="18276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533400"/>
            <a:ext cx="4267200" cy="2362200"/>
          </a:xfrm>
        </p:spPr>
        <p:txBody>
          <a:bodyPr/>
          <a:lstStyle/>
          <a:p>
            <a:pPr>
              <a:lnSpc>
                <a:spcPct val="100000"/>
              </a:lnSpc>
            </a:pPr>
            <a:r>
              <a:rPr lang="en-US" dirty="0" smtClean="0"/>
              <a:t>PPE</a:t>
            </a:r>
            <a:br>
              <a:rPr lang="en-US" dirty="0" smtClean="0"/>
            </a:br>
            <a:r>
              <a:rPr lang="en-US" sz="2800" dirty="0" smtClean="0">
                <a:solidFill>
                  <a:schemeClr val="bg2"/>
                </a:solidFill>
              </a:rPr>
              <a:t>Changes / Updates</a:t>
            </a:r>
            <a:br>
              <a:rPr lang="en-US" sz="2800" dirty="0" smtClean="0">
                <a:solidFill>
                  <a:schemeClr val="bg2"/>
                </a:solidFill>
              </a:rPr>
            </a:br>
            <a:r>
              <a:rPr lang="en-US" sz="2800" dirty="0" smtClean="0">
                <a:solidFill>
                  <a:schemeClr val="bg2"/>
                </a:solidFill>
              </a:rPr>
              <a:t>FSSOG</a:t>
            </a:r>
            <a:r>
              <a:rPr lang="en-US" dirty="0" smtClean="0"/>
              <a:t/>
            </a:r>
            <a:br>
              <a:rPr lang="en-US" dirty="0" smtClean="0"/>
            </a:br>
            <a:r>
              <a:rPr lang="en-US" dirty="0" smtClean="0"/>
              <a:t/>
            </a:r>
            <a:br>
              <a:rPr lang="en-US" dirty="0" smtClean="0"/>
            </a:br>
            <a:endParaRPr lang="en-US" dirty="0"/>
          </a:p>
        </p:txBody>
      </p:sp>
      <p:sp>
        <p:nvSpPr>
          <p:cNvPr id="4" name="Text Placeholder 3"/>
          <p:cNvSpPr>
            <a:spLocks noGrp="1"/>
          </p:cNvSpPr>
          <p:nvPr>
            <p:ph type="body" sz="half" idx="2"/>
          </p:nvPr>
        </p:nvSpPr>
        <p:spPr>
          <a:xfrm>
            <a:off x="150812" y="2133600"/>
            <a:ext cx="3424490" cy="4316968"/>
          </a:xfrm>
        </p:spPr>
        <p:txBody>
          <a:bodyPr>
            <a:normAutofit/>
          </a:bodyPr>
          <a:lstStyle/>
          <a:p>
            <a:r>
              <a:rPr lang="en-US" dirty="0">
                <a:solidFill>
                  <a:schemeClr val="bg2"/>
                </a:solidFill>
              </a:rPr>
              <a:t>Non-fire</a:t>
            </a:r>
            <a:endParaRPr lang="en-US" dirty="0" smtClean="0"/>
          </a:p>
          <a:p>
            <a:pPr marL="342900" indent="-342900">
              <a:buFont typeface="Arial" panose="020B0604020202020204" pitchFamily="34" charset="0"/>
              <a:buChar char="•"/>
            </a:pPr>
            <a:r>
              <a:rPr lang="en-US" dirty="0" smtClean="0"/>
              <a:t>Mesh eye protection </a:t>
            </a:r>
          </a:p>
          <a:p>
            <a:pPr marL="342900" indent="-342900">
              <a:buFont typeface="Arial" panose="020B0604020202020204" pitchFamily="34" charset="0"/>
              <a:buChar char="•"/>
            </a:pPr>
            <a:r>
              <a:rPr lang="en-US" dirty="0" smtClean="0"/>
              <a:t>Leather gloves required for sharpening only</a:t>
            </a:r>
          </a:p>
          <a:p>
            <a:pPr lvl="1"/>
            <a:r>
              <a:rPr lang="en-US" sz="1400" dirty="0" smtClean="0"/>
              <a:t>(No gloves needed when swinging axe or pulling a crosscut)</a:t>
            </a:r>
          </a:p>
          <a:p>
            <a:pPr marL="171450" indent="-171450">
              <a:buFont typeface="Arial" panose="020B0604020202020204" pitchFamily="34" charset="0"/>
              <a:buChar char="•"/>
            </a:pPr>
            <a:endParaRPr lang="en-US" sz="1400" dirty="0" smtClean="0"/>
          </a:p>
          <a:p>
            <a:r>
              <a:rPr lang="en-US" dirty="0" err="1" smtClean="0">
                <a:solidFill>
                  <a:srgbClr val="FF0000"/>
                </a:solidFill>
              </a:rPr>
              <a:t>Fireline</a:t>
            </a:r>
            <a:endParaRPr lang="en-US" dirty="0" smtClean="0">
              <a:solidFill>
                <a:srgbClr val="FF0000"/>
              </a:solidFill>
            </a:endParaRPr>
          </a:p>
          <a:p>
            <a:pPr marL="285750" indent="-285750">
              <a:lnSpc>
                <a:spcPct val="100000"/>
              </a:lnSpc>
              <a:buFont typeface="Arial" panose="020B0604020202020204" pitchFamily="34" charset="0"/>
              <a:buChar char="•"/>
            </a:pPr>
            <a:r>
              <a:rPr lang="en-US" sz="1400" dirty="0" smtClean="0"/>
              <a:t>NFPA standard for hardhat</a:t>
            </a:r>
          </a:p>
          <a:p>
            <a:pPr marL="285750" indent="-285750">
              <a:lnSpc>
                <a:spcPct val="100000"/>
              </a:lnSpc>
              <a:buFont typeface="Arial" panose="020B0604020202020204" pitchFamily="34" charset="0"/>
              <a:buChar char="•"/>
            </a:pPr>
            <a:r>
              <a:rPr lang="en-US" sz="1400" dirty="0" smtClean="0"/>
              <a:t>No mesh face shield</a:t>
            </a:r>
          </a:p>
          <a:p>
            <a:pPr marL="285750" indent="-285750">
              <a:lnSpc>
                <a:spcPct val="100000"/>
              </a:lnSpc>
              <a:buFont typeface="Arial" panose="020B0604020202020204" pitchFamily="34" charset="0"/>
              <a:buChar char="•"/>
            </a:pPr>
            <a:r>
              <a:rPr lang="en-US" sz="1400" dirty="0" smtClean="0"/>
              <a:t>Leather gloves required for all operations</a:t>
            </a:r>
          </a:p>
          <a:p>
            <a:pPr marL="285750" indent="-285750">
              <a:buFont typeface="Arial" panose="020B0604020202020204" pitchFamily="34" charset="0"/>
              <a:buChar char="•"/>
            </a:pPr>
            <a:endParaRPr lang="en-US" sz="1400"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
        <p:nvSpPr>
          <p:cNvPr id="6" name="Picture Placeholder 5"/>
          <p:cNvSpPr>
            <a:spLocks noGrp="1"/>
          </p:cNvSpPr>
          <p:nvPr>
            <p:ph type="pic" idx="1"/>
          </p:nvPr>
        </p:nvSpPr>
        <p:spPr/>
      </p:sp>
      <p:graphicFrame>
        <p:nvGraphicFramePr>
          <p:cNvPr id="10" name="Table 9"/>
          <p:cNvGraphicFramePr>
            <a:graphicFrameLocks noGrp="1"/>
          </p:cNvGraphicFramePr>
          <p:nvPr>
            <p:extLst>
              <p:ext uri="{D42A27DB-BD31-4B8C-83A1-F6EECF244321}">
                <p14:modId xmlns:p14="http://schemas.microsoft.com/office/powerpoint/2010/main" val="3182512077"/>
              </p:ext>
            </p:extLst>
          </p:nvPr>
        </p:nvGraphicFramePr>
        <p:xfrm>
          <a:off x="3808411" y="2"/>
          <a:ext cx="8380416" cy="6857999"/>
        </p:xfrm>
        <a:graphic>
          <a:graphicData uri="http://schemas.openxmlformats.org/drawingml/2006/table">
            <a:tbl>
              <a:tblPr firstRow="1" bandRow="1">
                <a:tableStyleId>{21E4AEA4-8DFA-4A89-87EB-49C32662AFE0}</a:tableStyleId>
              </a:tblPr>
              <a:tblGrid>
                <a:gridCol w="2793472"/>
                <a:gridCol w="2793472"/>
                <a:gridCol w="2793472"/>
              </a:tblGrid>
              <a:tr h="670510">
                <a:tc>
                  <a:txBody>
                    <a:bodyPr/>
                    <a:lstStyle/>
                    <a:p>
                      <a:r>
                        <a:rPr lang="en-US" dirty="0" smtClean="0"/>
                        <a:t>PPE</a:t>
                      </a:r>
                      <a:endParaRPr lang="en-US" dirty="0"/>
                    </a:p>
                  </a:txBody>
                  <a:tcPr/>
                </a:tc>
                <a:tc>
                  <a:txBody>
                    <a:bodyPr/>
                    <a:lstStyle/>
                    <a:p>
                      <a:r>
                        <a:rPr lang="en-US" dirty="0" smtClean="0"/>
                        <a:t>Chain Saw</a:t>
                      </a:r>
                      <a:r>
                        <a:rPr lang="en-US" baseline="0" dirty="0" smtClean="0"/>
                        <a:t> Operations</a:t>
                      </a:r>
                      <a:endParaRPr lang="en-US" dirty="0"/>
                    </a:p>
                  </a:txBody>
                  <a:tcPr/>
                </a:tc>
                <a:tc>
                  <a:txBody>
                    <a:bodyPr/>
                    <a:lstStyle/>
                    <a:p>
                      <a:r>
                        <a:rPr lang="en-US" dirty="0" smtClean="0"/>
                        <a:t>Crosscut Saw Operations</a:t>
                      </a:r>
                      <a:endParaRPr lang="en-US" dirty="0"/>
                    </a:p>
                  </a:txBody>
                  <a:tcPr/>
                </a:tc>
              </a:tr>
              <a:tr h="676757">
                <a:tc>
                  <a:txBody>
                    <a:bodyPr/>
                    <a:lstStyle/>
                    <a:p>
                      <a:r>
                        <a:rPr lang="en-US" dirty="0" smtClean="0"/>
                        <a:t>Hard Hat</a:t>
                      </a:r>
                      <a:endParaRPr lang="en-US" dirty="0"/>
                    </a:p>
                  </a:txBody>
                  <a:tcPr/>
                </a:tc>
                <a:tc>
                  <a:txBody>
                    <a:bodyPr/>
                    <a:lstStyle/>
                    <a:p>
                      <a:r>
                        <a:rPr lang="en-US" dirty="0" smtClean="0"/>
                        <a:t>Hard hat or cutting helmet meeting  ANSI</a:t>
                      </a:r>
                      <a:endParaRPr lang="en-US" dirty="0"/>
                    </a:p>
                  </a:txBody>
                  <a:tcPr/>
                </a:tc>
                <a:tc>
                  <a:txBody>
                    <a:bodyPr/>
                    <a:lstStyle/>
                    <a:p>
                      <a:r>
                        <a:rPr lang="en-US" dirty="0" smtClean="0"/>
                        <a:t>Same as </a:t>
                      </a:r>
                    </a:p>
                    <a:p>
                      <a:r>
                        <a:rPr lang="en-US" dirty="0" smtClean="0"/>
                        <a:t>chain saw</a:t>
                      </a:r>
                      <a:endParaRPr lang="en-US" dirty="0"/>
                    </a:p>
                  </a:txBody>
                  <a:tcPr/>
                </a:tc>
              </a:tr>
              <a:tr h="1546872">
                <a:tc>
                  <a:txBody>
                    <a:bodyPr/>
                    <a:lstStyle/>
                    <a:p>
                      <a:r>
                        <a:rPr lang="en-US" dirty="0" smtClean="0"/>
                        <a:t>Safety Classes</a:t>
                      </a:r>
                      <a:endParaRPr lang="en-US" dirty="0"/>
                    </a:p>
                  </a:txBody>
                  <a:tcPr/>
                </a:tc>
                <a:tc>
                  <a:txBody>
                    <a:bodyPr/>
                    <a:lstStyle/>
                    <a:p>
                      <a:r>
                        <a:rPr lang="en-US" dirty="0" smtClean="0"/>
                        <a:t>ANSI1 (clear safety glasses, at a minimum) or equivalent (mesh “bug-eye” type or mesh face shield)</a:t>
                      </a:r>
                      <a:endParaRPr lang="en-US" dirty="0"/>
                    </a:p>
                  </a:txBody>
                  <a:tcPr/>
                </a:tc>
                <a:tc>
                  <a:txBody>
                    <a:bodyPr/>
                    <a:lstStyle/>
                    <a:p>
                      <a:r>
                        <a:rPr lang="en-US" dirty="0" smtClean="0"/>
                        <a:t>Same as </a:t>
                      </a:r>
                    </a:p>
                    <a:p>
                      <a:r>
                        <a:rPr lang="en-US" dirty="0" smtClean="0"/>
                        <a:t>chain saw</a:t>
                      </a:r>
                      <a:endParaRPr lang="en-US" dirty="0"/>
                    </a:p>
                  </a:txBody>
                  <a:tcPr/>
                </a:tc>
              </a:tr>
              <a:tr h="966795">
                <a:tc>
                  <a:txBody>
                    <a:bodyPr/>
                    <a:lstStyle/>
                    <a:p>
                      <a:r>
                        <a:rPr lang="en-US" dirty="0" smtClean="0"/>
                        <a:t>Hearing Protection</a:t>
                      </a:r>
                      <a:endParaRPr lang="en-US" dirty="0"/>
                    </a:p>
                  </a:txBody>
                  <a:tcPr/>
                </a:tc>
                <a:tc>
                  <a:txBody>
                    <a:bodyPr/>
                    <a:lstStyle/>
                    <a:p>
                      <a:r>
                        <a:rPr lang="en-US" dirty="0" smtClean="0"/>
                        <a:t>Hearing protection required for gasoline powered chain saw use</a:t>
                      </a:r>
                      <a:endParaRPr lang="en-US" dirty="0"/>
                    </a:p>
                  </a:txBody>
                  <a:tcPr/>
                </a:tc>
                <a:tc>
                  <a:txBody>
                    <a:bodyPr/>
                    <a:lstStyle/>
                    <a:p>
                      <a:r>
                        <a:rPr lang="en-US" dirty="0" smtClean="0"/>
                        <a:t>None required</a:t>
                      </a:r>
                      <a:endParaRPr lang="en-US" dirty="0"/>
                    </a:p>
                  </a:txBody>
                  <a:tcPr/>
                </a:tc>
              </a:tr>
              <a:tr h="2997065">
                <a:tc>
                  <a:txBody>
                    <a:bodyPr/>
                    <a:lstStyle/>
                    <a:p>
                      <a:r>
                        <a:rPr lang="en-US" dirty="0" smtClean="0"/>
                        <a:t>Gloves</a:t>
                      </a:r>
                      <a:endParaRPr lang="en-US" dirty="0"/>
                    </a:p>
                  </a:txBody>
                  <a:tcPr/>
                </a:tc>
                <a:tc>
                  <a:txBody>
                    <a:bodyPr/>
                    <a:lstStyle/>
                    <a:p>
                      <a:r>
                        <a:rPr lang="en-US" dirty="0" smtClean="0"/>
                        <a:t>Gloves or chain saw mitts are required for all chain saw operations. Leather required for sharpening. Alternative style of gloves may be used for inclement weather conditions, based on JHA</a:t>
                      </a:r>
                      <a:endParaRPr lang="en-US" dirty="0"/>
                    </a:p>
                  </a:txBody>
                  <a:tcPr/>
                </a:tc>
                <a:tc>
                  <a:txBody>
                    <a:bodyPr/>
                    <a:lstStyle/>
                    <a:p>
                      <a:r>
                        <a:rPr lang="en-US" dirty="0" smtClean="0"/>
                        <a:t>Same as </a:t>
                      </a:r>
                    </a:p>
                    <a:p>
                      <a:r>
                        <a:rPr lang="en-US" dirty="0" smtClean="0"/>
                        <a:t>chain saw</a:t>
                      </a:r>
                    </a:p>
                    <a:p>
                      <a:endParaRPr lang="en-US" dirty="0"/>
                    </a:p>
                  </a:txBody>
                  <a:tcPr/>
                </a:tc>
              </a:tr>
            </a:tbl>
          </a:graphicData>
        </a:graphic>
      </p:graphicFrame>
    </p:spTree>
    <p:extLst>
      <p:ext uri="{BB962C8B-B14F-4D97-AF65-F5344CB8AC3E}">
        <p14:creationId xmlns:p14="http://schemas.microsoft.com/office/powerpoint/2010/main" val="23559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228600"/>
            <a:ext cx="3657600" cy="1524000"/>
          </a:xfrm>
        </p:spPr>
        <p:txBody>
          <a:bodyPr>
            <a:normAutofit fontScale="90000"/>
          </a:bodyPr>
          <a:lstStyle/>
          <a:p>
            <a:pPr>
              <a:lnSpc>
                <a:spcPct val="100000"/>
              </a:lnSpc>
            </a:pPr>
            <a:r>
              <a:rPr lang="en-US" sz="4400" dirty="0"/>
              <a:t>PPE</a:t>
            </a:r>
            <a:r>
              <a:rPr lang="en-US" dirty="0"/>
              <a:t/>
            </a:r>
            <a:br>
              <a:rPr lang="en-US" dirty="0"/>
            </a:br>
            <a:r>
              <a:rPr lang="en-US" sz="2800" dirty="0">
                <a:solidFill>
                  <a:schemeClr val="bg2"/>
                </a:solidFill>
              </a:rPr>
              <a:t>Changes / Updates  </a:t>
            </a:r>
            <a:r>
              <a:rPr lang="en-US" sz="2800" dirty="0" smtClean="0">
                <a:solidFill>
                  <a:schemeClr val="bg2"/>
                </a:solidFill>
              </a:rPr>
              <a:t/>
            </a:r>
            <a:br>
              <a:rPr lang="en-US" sz="2800" dirty="0" smtClean="0">
                <a:solidFill>
                  <a:schemeClr val="bg2"/>
                </a:solidFill>
              </a:rPr>
            </a:br>
            <a:r>
              <a:rPr lang="en-US" sz="2800" dirty="0" smtClean="0">
                <a:solidFill>
                  <a:schemeClr val="bg2"/>
                </a:solidFill>
              </a:rPr>
              <a:t>FSSOG</a:t>
            </a:r>
            <a:endParaRPr lang="en-US" sz="2800" dirty="0">
              <a:solidFill>
                <a:schemeClr val="bg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8547181"/>
              </p:ext>
            </p:extLst>
          </p:nvPr>
        </p:nvGraphicFramePr>
        <p:xfrm>
          <a:off x="5713411" y="0"/>
          <a:ext cx="6475413" cy="6858001"/>
        </p:xfrm>
        <a:graphic>
          <a:graphicData uri="http://schemas.openxmlformats.org/drawingml/2006/table">
            <a:tbl>
              <a:tblPr firstRow="1" bandRow="1">
                <a:tableStyleId>{21E4AEA4-8DFA-4A89-87EB-49C32662AFE0}</a:tableStyleId>
              </a:tblPr>
              <a:tblGrid>
                <a:gridCol w="2158471"/>
                <a:gridCol w="2158471"/>
                <a:gridCol w="2158471"/>
              </a:tblGrid>
              <a:tr h="1166424">
                <a:tc>
                  <a:txBody>
                    <a:bodyPr/>
                    <a:lstStyle/>
                    <a:p>
                      <a:r>
                        <a:rPr lang="en-US" dirty="0" smtClean="0"/>
                        <a:t>PPE</a:t>
                      </a:r>
                      <a:endParaRPr lang="en-US" dirty="0"/>
                    </a:p>
                  </a:txBody>
                  <a:tcPr/>
                </a:tc>
                <a:tc>
                  <a:txBody>
                    <a:bodyPr/>
                    <a:lstStyle/>
                    <a:p>
                      <a:r>
                        <a:rPr lang="en-US" dirty="0" smtClean="0"/>
                        <a:t>Chain Saw Operations</a:t>
                      </a:r>
                      <a:endParaRPr lang="en-US" dirty="0"/>
                    </a:p>
                  </a:txBody>
                  <a:tcPr/>
                </a:tc>
                <a:tc>
                  <a:txBody>
                    <a:bodyPr/>
                    <a:lstStyle/>
                    <a:p>
                      <a:r>
                        <a:rPr lang="en-US" dirty="0" smtClean="0"/>
                        <a:t>Crosscut Saw Operations</a:t>
                      </a:r>
                      <a:endParaRPr lang="en-US" dirty="0"/>
                    </a:p>
                  </a:txBody>
                  <a:tcPr/>
                </a:tc>
              </a:tr>
              <a:tr h="1910086">
                <a:tc>
                  <a:txBody>
                    <a:bodyPr/>
                    <a:lstStyle/>
                    <a:p>
                      <a:r>
                        <a:rPr lang="en-US" dirty="0" smtClean="0"/>
                        <a:t>Shirt, Pants</a:t>
                      </a:r>
                      <a:endParaRPr lang="en-US" dirty="0"/>
                    </a:p>
                  </a:txBody>
                  <a:tcPr/>
                </a:tc>
                <a:tc>
                  <a:txBody>
                    <a:bodyPr/>
                    <a:lstStyle/>
                    <a:p>
                      <a:r>
                        <a:rPr lang="en-US" dirty="0" smtClean="0"/>
                        <a:t>Long sleeved shirt and long pants</a:t>
                      </a:r>
                      <a:endParaRPr lang="en-US" dirty="0"/>
                    </a:p>
                  </a:txBody>
                  <a:tcPr/>
                </a:tc>
                <a:tc>
                  <a:txBody>
                    <a:bodyPr/>
                    <a:lstStyle/>
                    <a:p>
                      <a:r>
                        <a:rPr lang="en-US" dirty="0" smtClean="0"/>
                        <a:t>Long sleeved shirt and long pants</a:t>
                      </a:r>
                      <a:endParaRPr lang="en-US" dirty="0"/>
                    </a:p>
                  </a:txBody>
                  <a:tcPr/>
                </a:tc>
              </a:tr>
              <a:tr h="3781491">
                <a:tc>
                  <a:txBody>
                    <a:bodyPr/>
                    <a:lstStyle/>
                    <a:p>
                      <a:r>
                        <a:rPr lang="en-US" dirty="0" smtClean="0"/>
                        <a:t>Leg Protection</a:t>
                      </a:r>
                      <a:endParaRPr lang="en-US" dirty="0"/>
                    </a:p>
                  </a:txBody>
                  <a:tcPr/>
                </a:tc>
                <a:tc>
                  <a:txBody>
                    <a:bodyPr/>
                    <a:lstStyle/>
                    <a:p>
                      <a:r>
                        <a:rPr lang="en-US" dirty="0" smtClean="0"/>
                        <a:t>Chaps or cut-resistant pants for chain saw use shall meet the requirements of Forest Service 6170-4 or ASTM F-1897. Chaps shall overlap boots at least 2”</a:t>
                      </a:r>
                      <a:endParaRPr lang="en-US" dirty="0"/>
                    </a:p>
                  </a:txBody>
                  <a:tcPr/>
                </a:tc>
                <a:tc>
                  <a:txBody>
                    <a:bodyPr/>
                    <a:lstStyle/>
                    <a:p>
                      <a:r>
                        <a:rPr lang="en-US" dirty="0" smtClean="0"/>
                        <a:t>None required</a:t>
                      </a:r>
                      <a:endParaRPr lang="en-US" dirty="0"/>
                    </a:p>
                  </a:txBody>
                  <a:tcPr/>
                </a:tc>
              </a:tr>
            </a:tbl>
          </a:graphicData>
        </a:graphic>
      </p:graphicFrame>
      <p:sp>
        <p:nvSpPr>
          <p:cNvPr id="6" name="TextBox 5"/>
          <p:cNvSpPr txBox="1"/>
          <p:nvPr/>
        </p:nvSpPr>
        <p:spPr>
          <a:xfrm>
            <a:off x="167512" y="2514600"/>
            <a:ext cx="5257800" cy="4185761"/>
          </a:xfrm>
          <a:prstGeom prst="rect">
            <a:avLst/>
          </a:prstGeom>
          <a:noFill/>
        </p:spPr>
        <p:txBody>
          <a:bodyPr wrap="square" rtlCol="0">
            <a:spAutoFit/>
          </a:bodyPr>
          <a:lstStyle/>
          <a:p>
            <a:r>
              <a:rPr lang="en-US" sz="2000" dirty="0">
                <a:solidFill>
                  <a:schemeClr val="bg2"/>
                </a:solidFill>
              </a:rPr>
              <a:t>Non-fire</a:t>
            </a:r>
            <a:endParaRPr lang="en-US" sz="2000" dirty="0" smtClean="0"/>
          </a:p>
          <a:p>
            <a:pPr marL="285750" indent="-285750">
              <a:buFont typeface="Arial" panose="020B0604020202020204" pitchFamily="34" charset="0"/>
              <a:buChar char="•"/>
            </a:pPr>
            <a:r>
              <a:rPr lang="en-US" dirty="0" smtClean="0"/>
              <a:t>Long sleeved shirt required for crosscut saw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Cut-resistant pants </a:t>
            </a:r>
            <a:r>
              <a:rPr lang="en-US" dirty="0" smtClean="0"/>
              <a:t>for chain saw use okay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FS or ASTM certified chaps are both approved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chaps needed for crosscut </a:t>
            </a:r>
            <a:endParaRPr lang="en-US" dirty="0"/>
          </a:p>
          <a:p>
            <a:pPr marL="285750" indent="-285750">
              <a:buFont typeface="Arial" panose="020B0604020202020204" pitchFamily="34" charset="0"/>
              <a:buChar char="•"/>
            </a:pPr>
            <a:endParaRPr lang="en-US" dirty="0"/>
          </a:p>
          <a:p>
            <a:r>
              <a:rPr lang="en-US" dirty="0" smtClean="0"/>
              <a:t> </a:t>
            </a:r>
            <a:r>
              <a:rPr lang="en-US" sz="2000" dirty="0" err="1" smtClean="0">
                <a:solidFill>
                  <a:srgbClr val="FF0000"/>
                </a:solidFill>
              </a:rPr>
              <a:t>Fireline</a:t>
            </a:r>
            <a:endParaRPr lang="en-US" sz="2000" dirty="0" smtClean="0">
              <a:solidFill>
                <a:srgbClr val="FF0000"/>
              </a:solidFill>
            </a:endParaRPr>
          </a:p>
          <a:p>
            <a:endParaRPr lang="en-US" sz="1600" dirty="0" smtClean="0">
              <a:solidFill>
                <a:srgbClr val="FF0000"/>
              </a:solidFill>
            </a:endParaRPr>
          </a:p>
          <a:p>
            <a:pPr marL="285750" indent="-285750">
              <a:buFont typeface="Arial" panose="020B0604020202020204" pitchFamily="34" charset="0"/>
              <a:buChar char="•"/>
            </a:pPr>
            <a:r>
              <a:rPr lang="en-US" sz="1600" dirty="0" err="1" smtClean="0"/>
              <a:t>Nomex</a:t>
            </a:r>
            <a:r>
              <a:rPr lang="en-US" sz="1600" dirty="0" smtClean="0"/>
              <a:t> shirt and pants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FS approved chaps only</a:t>
            </a:r>
            <a:endParaRPr lang="en-US" sz="1600" dirty="0"/>
          </a:p>
        </p:txBody>
      </p:sp>
    </p:spTree>
    <p:extLst>
      <p:ext uri="{BB962C8B-B14F-4D97-AF65-F5344CB8AC3E}">
        <p14:creationId xmlns:p14="http://schemas.microsoft.com/office/powerpoint/2010/main" val="107062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42020360"/>
              </p:ext>
            </p:extLst>
          </p:nvPr>
        </p:nvGraphicFramePr>
        <p:xfrm>
          <a:off x="4113211" y="0"/>
          <a:ext cx="8075613" cy="6688183"/>
        </p:xfrm>
        <a:graphic>
          <a:graphicData uri="http://schemas.openxmlformats.org/drawingml/2006/table">
            <a:tbl>
              <a:tblPr firstRow="1" bandRow="1">
                <a:tableStyleId>{21E4AEA4-8DFA-4A89-87EB-49C32662AFE0}</a:tableStyleId>
              </a:tblPr>
              <a:tblGrid>
                <a:gridCol w="2691871"/>
                <a:gridCol w="2691871"/>
                <a:gridCol w="2691871"/>
              </a:tblGrid>
              <a:tr h="457200">
                <a:tc>
                  <a:txBody>
                    <a:bodyPr/>
                    <a:lstStyle/>
                    <a:p>
                      <a:r>
                        <a:rPr lang="en-US" dirty="0" smtClean="0"/>
                        <a:t>PPE</a:t>
                      </a:r>
                      <a:endParaRPr lang="en-US" dirty="0"/>
                    </a:p>
                  </a:txBody>
                  <a:tcPr/>
                </a:tc>
                <a:tc>
                  <a:txBody>
                    <a:bodyPr/>
                    <a:lstStyle/>
                    <a:p>
                      <a:r>
                        <a:rPr lang="en-US" dirty="0" smtClean="0"/>
                        <a:t>Chain Saw Operations</a:t>
                      </a:r>
                      <a:endParaRPr lang="en-US" dirty="0"/>
                    </a:p>
                  </a:txBody>
                  <a:tcPr/>
                </a:tc>
                <a:tc>
                  <a:txBody>
                    <a:bodyPr/>
                    <a:lstStyle/>
                    <a:p>
                      <a:r>
                        <a:rPr lang="en-US" dirty="0" smtClean="0"/>
                        <a:t>Crosscut Saw Operations</a:t>
                      </a:r>
                      <a:endParaRPr lang="en-US" dirty="0"/>
                    </a:p>
                  </a:txBody>
                  <a:tcPr/>
                </a:tc>
              </a:tr>
              <a:tr h="2939143">
                <a:tc>
                  <a:txBody>
                    <a:bodyPr/>
                    <a:lstStyle/>
                    <a:p>
                      <a:r>
                        <a:rPr lang="en-US" dirty="0" smtClean="0"/>
                        <a:t>Boots</a:t>
                      </a:r>
                      <a:endParaRPr lang="en-US" dirty="0"/>
                    </a:p>
                  </a:txBody>
                  <a:tcPr/>
                </a:tc>
                <a:tc>
                  <a:txBody>
                    <a:bodyPr/>
                    <a:lstStyle/>
                    <a:p>
                      <a:r>
                        <a:rPr lang="en-US" dirty="0" smtClean="0"/>
                        <a:t>Cut-resistant or leather, laced 8 inch (204mm) high boots that provide ankle support and nonskid soles (hard toes are optional). OPTIONAL-Use JHA to determine proper footwear for the environment and/or related tasks</a:t>
                      </a:r>
                      <a:endParaRPr lang="en-US" dirty="0"/>
                    </a:p>
                  </a:txBody>
                  <a:tcPr/>
                </a:tc>
                <a:tc>
                  <a:txBody>
                    <a:bodyPr/>
                    <a:lstStyle/>
                    <a:p>
                      <a:r>
                        <a:rPr lang="en-US" dirty="0" smtClean="0"/>
                        <a:t>Cut- resistant or leather, laced boots that provide ankle support and nonskid soles (hard toes are optional). Use JHA to determine proper footwear for the environment and/or related tasks..</a:t>
                      </a:r>
                      <a:endParaRPr lang="en-US" dirty="0"/>
                    </a:p>
                  </a:txBody>
                  <a:tcPr/>
                </a:tc>
              </a:tr>
              <a:tr h="2939143">
                <a:tc>
                  <a:txBody>
                    <a:bodyPr/>
                    <a:lstStyle/>
                    <a:p>
                      <a:r>
                        <a:rPr lang="en-US" dirty="0" smtClean="0"/>
                        <a:t>Specialized PPE</a:t>
                      </a:r>
                      <a:endParaRPr lang="en-US" dirty="0"/>
                    </a:p>
                  </a:txBody>
                  <a:tcPr/>
                </a:tc>
                <a:tc>
                  <a:txBody>
                    <a:bodyPr/>
                    <a:lstStyle/>
                    <a:p>
                      <a:r>
                        <a:rPr lang="en-US" dirty="0" smtClean="0"/>
                        <a:t>Wear additional PPE as identified by local conditions, safety data sheets (SDS), or JHA/RA</a:t>
                      </a:r>
                      <a:endParaRPr lang="en-US" dirty="0"/>
                    </a:p>
                  </a:txBody>
                  <a:tcPr/>
                </a:tc>
                <a:tc>
                  <a:txBody>
                    <a:bodyPr/>
                    <a:lstStyle/>
                    <a:p>
                      <a:r>
                        <a:rPr lang="en-US" dirty="0" smtClean="0"/>
                        <a:t>Same as chain saw</a:t>
                      </a:r>
                      <a:endParaRPr lang="en-US" dirty="0"/>
                    </a:p>
                  </a:txBody>
                  <a:tcPr/>
                </a:tc>
              </a:tr>
            </a:tbl>
          </a:graphicData>
        </a:graphic>
      </p:graphicFrame>
      <p:sp>
        <p:nvSpPr>
          <p:cNvPr id="6" name="TextBox 5"/>
          <p:cNvSpPr txBox="1"/>
          <p:nvPr/>
        </p:nvSpPr>
        <p:spPr>
          <a:xfrm>
            <a:off x="227012" y="2362200"/>
            <a:ext cx="3657600" cy="4247317"/>
          </a:xfrm>
          <a:prstGeom prst="rect">
            <a:avLst/>
          </a:prstGeom>
          <a:noFill/>
        </p:spPr>
        <p:txBody>
          <a:bodyPr wrap="square" rtlCol="0">
            <a:spAutoFit/>
          </a:bodyPr>
          <a:lstStyle/>
          <a:p>
            <a:r>
              <a:rPr lang="en-US" dirty="0">
                <a:solidFill>
                  <a:schemeClr val="bg2"/>
                </a:solidFill>
              </a:rPr>
              <a:t>Non-fire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Boot can be cut-resistant or leather</a:t>
            </a:r>
          </a:p>
          <a:p>
            <a:endParaRPr lang="en-US" dirty="0" smtClean="0"/>
          </a:p>
          <a:p>
            <a:pPr marL="285750" indent="-285750">
              <a:buFont typeface="Arial" panose="020B0604020202020204" pitchFamily="34" charset="0"/>
              <a:buChar char="•"/>
            </a:pPr>
            <a:r>
              <a:rPr lang="en-US" dirty="0" smtClean="0"/>
              <a:t>Optional footwear  allowed            with JHA and dependent on environment or related task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dirty="0" err="1" smtClean="0">
                <a:solidFill>
                  <a:srgbClr val="FF0000"/>
                </a:solidFill>
              </a:rPr>
              <a:t>Fireline</a:t>
            </a:r>
            <a:endParaRPr lang="en-US" dirty="0" smtClean="0">
              <a:solidFill>
                <a:srgbClr val="FF0000"/>
              </a:solidFill>
            </a:endParaRPr>
          </a:p>
          <a:p>
            <a:endParaRPr lang="en-US" dirty="0" smtClean="0">
              <a:solidFill>
                <a:srgbClr val="FF0000"/>
              </a:solidFill>
            </a:endParaRPr>
          </a:p>
          <a:p>
            <a:pPr marL="285750" indent="-285750">
              <a:buFont typeface="Arial" panose="020B0604020202020204" pitchFamily="34" charset="0"/>
              <a:buChar char="•"/>
            </a:pPr>
            <a:r>
              <a:rPr lang="en-US" dirty="0" smtClean="0"/>
              <a:t>8” leather boots required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p:cNvSpPr txBox="1"/>
          <p:nvPr/>
        </p:nvSpPr>
        <p:spPr>
          <a:xfrm>
            <a:off x="227012" y="152400"/>
            <a:ext cx="3313728" cy="1569660"/>
          </a:xfrm>
          <a:prstGeom prst="rect">
            <a:avLst/>
          </a:prstGeom>
          <a:noFill/>
        </p:spPr>
        <p:txBody>
          <a:bodyPr wrap="none" rtlCol="0">
            <a:spAutoFit/>
          </a:bodyPr>
          <a:lstStyle/>
          <a:p>
            <a:r>
              <a:rPr lang="en-US" sz="4000" dirty="0" smtClean="0"/>
              <a:t>PPE</a:t>
            </a:r>
          </a:p>
          <a:p>
            <a:r>
              <a:rPr lang="en-US" sz="2800" dirty="0" smtClean="0">
                <a:solidFill>
                  <a:schemeClr val="bg2"/>
                </a:solidFill>
              </a:rPr>
              <a:t>Changes / Updates</a:t>
            </a:r>
          </a:p>
          <a:p>
            <a:r>
              <a:rPr lang="en-US" sz="2800" dirty="0" smtClean="0">
                <a:solidFill>
                  <a:schemeClr val="bg2"/>
                </a:solidFill>
              </a:rPr>
              <a:t>FSSOG</a:t>
            </a:r>
            <a:endParaRPr lang="en-US" sz="2800" dirty="0">
              <a:solidFill>
                <a:schemeClr val="bg2"/>
              </a:solidFill>
            </a:endParaRPr>
          </a:p>
        </p:txBody>
      </p:sp>
    </p:spTree>
    <p:extLst>
      <p:ext uri="{BB962C8B-B14F-4D97-AF65-F5344CB8AC3E}">
        <p14:creationId xmlns:p14="http://schemas.microsoft.com/office/powerpoint/2010/main" val="24215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276600"/>
            <a:ext cx="3581400" cy="1295400"/>
          </a:xfrm>
        </p:spPr>
        <p:txBody>
          <a:bodyPr/>
          <a:lstStyle/>
          <a:p>
            <a:pPr algn="ctr"/>
            <a:r>
              <a:rPr lang="en-US" dirty="0" smtClean="0"/>
              <a:t>No </a:t>
            </a:r>
            <a:br>
              <a:rPr lang="en-US" dirty="0" smtClean="0"/>
            </a:br>
            <a:r>
              <a:rPr lang="en-US" dirty="0" smtClean="0"/>
              <a:t>Custom Tools</a:t>
            </a:r>
            <a:br>
              <a:rPr lang="en-US" dirty="0" smtClean="0"/>
            </a:br>
            <a:r>
              <a:rPr lang="en-US" dirty="0" smtClean="0"/>
              <a:t>(</a:t>
            </a:r>
            <a:r>
              <a:rPr lang="en-US" b="1" dirty="0" smtClean="0"/>
              <a:t>pounders</a:t>
            </a:r>
            <a:r>
              <a:rPr lang="en-US" dirty="0" smtClean="0"/>
              <a:t>)</a:t>
            </a:r>
            <a:endParaRPr lang="en-US" dirty="0"/>
          </a:p>
        </p:txBody>
      </p:sp>
      <p:sp>
        <p:nvSpPr>
          <p:cNvPr id="4" name="Text Placeholder 3"/>
          <p:cNvSpPr>
            <a:spLocks noGrp="1"/>
          </p:cNvSpPr>
          <p:nvPr>
            <p:ph type="body" sz="half" idx="2"/>
          </p:nvPr>
        </p:nvSpPr>
        <p:spPr>
          <a:xfrm>
            <a:off x="1446212" y="4800600"/>
            <a:ext cx="3581400" cy="1401764"/>
          </a:xfrm>
        </p:spPr>
        <p:txBody>
          <a:bodyPr/>
          <a:lstStyle/>
          <a:p>
            <a:r>
              <a:rPr lang="en-US" dirty="0" smtClean="0"/>
              <a:t>National Saw Policy</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4413" y="838200"/>
            <a:ext cx="5484812" cy="4953000"/>
          </a:xfrm>
        </p:spPr>
      </p:pic>
    </p:spTree>
    <p:extLst>
      <p:ext uri="{BB962C8B-B14F-4D97-AF65-F5344CB8AC3E}">
        <p14:creationId xmlns:p14="http://schemas.microsoft.com/office/powerpoint/2010/main" val="12495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14299"/>
            <a:ext cx="9601200" cy="1143000"/>
          </a:xfrm>
        </p:spPr>
        <p:txBody>
          <a:bodyPr>
            <a:normAutofit/>
          </a:bodyPr>
          <a:lstStyle/>
          <a:p>
            <a:r>
              <a:rPr lang="en-US" dirty="0" smtClean="0"/>
              <a:t>Pacific Northwest   </a:t>
            </a:r>
            <a:br>
              <a:rPr lang="en-US" dirty="0" smtClean="0"/>
            </a:br>
            <a:r>
              <a:rPr lang="en-US" dirty="0" smtClean="0"/>
              <a:t>A Loggers Dream   </a:t>
            </a:r>
            <a:endParaRPr lang="en-US" dirty="0"/>
          </a:p>
        </p:txBody>
      </p:sp>
      <p:sp>
        <p:nvSpPr>
          <p:cNvPr id="14" name="Content Placeholder 13"/>
          <p:cNvSpPr>
            <a:spLocks noGrp="1"/>
          </p:cNvSpPr>
          <p:nvPr>
            <p:ph idx="1"/>
          </p:nvPr>
        </p:nvSpPr>
        <p:spPr>
          <a:xfrm>
            <a:off x="608012" y="1409699"/>
            <a:ext cx="10287002" cy="5309023"/>
          </a:xfrm>
        </p:spPr>
        <p:txBody>
          <a:bodyPr>
            <a:normAutofit lnSpcReduction="10000"/>
          </a:bodyPr>
          <a:lstStyle/>
          <a:p>
            <a:r>
              <a:rPr lang="en-US" dirty="0" smtClean="0"/>
              <a:t>First saw mill erected at Fort Vancouver  </a:t>
            </a:r>
          </a:p>
          <a:p>
            <a:pPr marL="0" indent="0">
              <a:buNone/>
            </a:pPr>
            <a:r>
              <a:rPr lang="en-US" dirty="0" smtClean="0"/>
              <a:t>   in 1828</a:t>
            </a:r>
          </a:p>
          <a:p>
            <a:r>
              <a:rPr lang="en-US" dirty="0" smtClean="0"/>
              <a:t>First shipment of Oregon timber is sent to </a:t>
            </a:r>
          </a:p>
          <a:p>
            <a:pPr marL="0" indent="0">
              <a:buNone/>
            </a:pPr>
            <a:r>
              <a:rPr lang="en-US" dirty="0"/>
              <a:t> </a:t>
            </a:r>
            <a:r>
              <a:rPr lang="en-US" dirty="0" smtClean="0"/>
              <a:t>  China in 1833</a:t>
            </a:r>
          </a:p>
          <a:p>
            <a:r>
              <a:rPr lang="en-US" dirty="0"/>
              <a:t>By 1900 Great Lakes timber is exhausted and </a:t>
            </a:r>
          </a:p>
          <a:p>
            <a:pPr marL="0" indent="0">
              <a:buNone/>
            </a:pPr>
            <a:r>
              <a:rPr lang="en-US" dirty="0"/>
              <a:t>   companies  move to the West Coast</a:t>
            </a:r>
          </a:p>
          <a:p>
            <a:r>
              <a:rPr lang="en-US" dirty="0" smtClean="0"/>
              <a:t>1883 to 1940 intensive logging begins </a:t>
            </a:r>
          </a:p>
          <a:p>
            <a:pPr marL="0" indent="0">
              <a:buNone/>
            </a:pPr>
            <a:r>
              <a:rPr lang="en-US" dirty="0"/>
              <a:t> </a:t>
            </a:r>
            <a:r>
              <a:rPr lang="en-US" dirty="0" smtClean="0"/>
              <a:t>  due to technological developments and large </a:t>
            </a:r>
          </a:p>
          <a:p>
            <a:pPr marL="0" indent="0">
              <a:buNone/>
            </a:pPr>
            <a:r>
              <a:rPr lang="en-US" dirty="0" smtClean="0"/>
              <a:t>   capital investments                                               </a:t>
            </a:r>
          </a:p>
          <a:p>
            <a:r>
              <a:rPr lang="en-US" dirty="0" smtClean="0"/>
              <a:t>USFS created in 1905 to conserve forests for                               continued use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2" y="114300"/>
            <a:ext cx="3943350" cy="3543300"/>
          </a:xfrm>
          <a:prstGeom prst="round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344" y="3810000"/>
            <a:ext cx="3936618" cy="2908723"/>
          </a:xfrm>
          <a:prstGeom prst="roundRect">
            <a:avLst/>
          </a:prstGeom>
        </p:spPr>
      </p:pic>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4" y="304800"/>
            <a:ext cx="9601200" cy="2438400"/>
          </a:xfrm>
        </p:spPr>
        <p:txBody>
          <a:bodyPr>
            <a:normAutofit/>
          </a:bodyPr>
          <a:lstStyle/>
          <a:p>
            <a:r>
              <a:rPr lang="en-US" sz="3600" dirty="0" smtClean="0">
                <a:solidFill>
                  <a:prstClr val="white"/>
                </a:solidFill>
              </a:rPr>
              <a:t/>
            </a:r>
            <a:br>
              <a:rPr lang="en-US" sz="3600" dirty="0" smtClean="0">
                <a:solidFill>
                  <a:prstClr val="white"/>
                </a:solidFill>
              </a:rPr>
            </a:br>
            <a:r>
              <a:rPr lang="en-US" sz="3600" dirty="0" smtClean="0">
                <a:solidFill>
                  <a:prstClr val="white"/>
                </a:solidFill>
              </a:rPr>
              <a:t>Minimum Eligible Sawyer Age </a:t>
            </a:r>
            <a:br>
              <a:rPr lang="en-US" sz="3600" dirty="0" smtClean="0">
                <a:solidFill>
                  <a:prstClr val="white"/>
                </a:solidFill>
              </a:rPr>
            </a:br>
            <a:r>
              <a:rPr lang="en-US" sz="3600" dirty="0" smtClean="0">
                <a:solidFill>
                  <a:prstClr val="white"/>
                </a:solidFill>
              </a:rPr>
              <a:t>US Department of Labor Requirements</a:t>
            </a:r>
            <a:r>
              <a:rPr lang="en-US" sz="3600" dirty="0">
                <a:solidFill>
                  <a:prstClr val="white"/>
                </a:solidFill>
              </a:rPr>
              <a:t/>
            </a:r>
            <a:br>
              <a:rPr lang="en-US" sz="3600" dirty="0">
                <a:solidFill>
                  <a:prstClr val="white"/>
                </a:solidFill>
              </a:rPr>
            </a:br>
            <a:endParaRPr lang="en-US" dirty="0"/>
          </a:p>
        </p:txBody>
      </p:sp>
      <p:sp>
        <p:nvSpPr>
          <p:cNvPr id="3" name="Content Placeholder 2"/>
          <p:cNvSpPr>
            <a:spLocks noGrp="1"/>
          </p:cNvSpPr>
          <p:nvPr>
            <p:ph idx="1"/>
          </p:nvPr>
        </p:nvSpPr>
        <p:spPr>
          <a:xfrm>
            <a:off x="912812" y="3200400"/>
            <a:ext cx="9982202" cy="2514600"/>
          </a:xfrm>
        </p:spPr>
        <p:txBody>
          <a:bodyPr>
            <a:normAutofit/>
          </a:bodyPr>
          <a:lstStyle/>
          <a:p>
            <a:r>
              <a:rPr lang="en-US" sz="2800" dirty="0" smtClean="0"/>
              <a:t>Chain saw sawyers must be at least 18 years of age (29     CFR Part 570, Subpart E) </a:t>
            </a:r>
          </a:p>
          <a:p>
            <a:pPr marL="0" indent="0">
              <a:buNone/>
            </a:pPr>
            <a:endParaRPr lang="en-US" sz="2800" dirty="0" smtClean="0"/>
          </a:p>
          <a:p>
            <a:r>
              <a:rPr lang="en-US" sz="2800" dirty="0" smtClean="0"/>
              <a:t> Crosscut </a:t>
            </a:r>
            <a:r>
              <a:rPr lang="en-US" sz="2800" dirty="0"/>
              <a:t>sawyers must be at least 16 years of age</a:t>
            </a:r>
            <a:r>
              <a:rPr lang="en-US" dirty="0"/>
              <a:t>. </a:t>
            </a:r>
            <a:br>
              <a:rPr lang="en-US" dirty="0"/>
            </a:br>
            <a:endParaRPr lang="en-US" dirty="0"/>
          </a:p>
        </p:txBody>
      </p:sp>
    </p:spTree>
    <p:extLst>
      <p:ext uri="{BB962C8B-B14F-4D97-AF65-F5344CB8AC3E}">
        <p14:creationId xmlns:p14="http://schemas.microsoft.com/office/powerpoint/2010/main" val="178722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Evaluation Forms</a:t>
            </a:r>
            <a:endParaRPr lang="en-US" dirty="0"/>
          </a:p>
        </p:txBody>
      </p:sp>
      <p:pic>
        <p:nvPicPr>
          <p:cNvPr id="4" name="Content Placeholder 3"/>
          <p:cNvPicPr>
            <a:picLocks noGrp="1" noChangeAspect="1"/>
          </p:cNvPicPr>
          <p:nvPr>
            <p:ph idx="1"/>
          </p:nvPr>
        </p:nvPicPr>
        <p:blipFill>
          <a:blip r:embed="rId3"/>
          <a:stretch>
            <a:fillRect/>
          </a:stretch>
        </p:blipFill>
        <p:spPr>
          <a:xfrm>
            <a:off x="1293812" y="1981200"/>
            <a:ext cx="4242929" cy="4343400"/>
          </a:xfrm>
          <a:prstGeom prst="rect">
            <a:avLst/>
          </a:prstGeom>
        </p:spPr>
      </p:pic>
      <p:pic>
        <p:nvPicPr>
          <p:cNvPr id="5" name="Picture 4"/>
          <p:cNvPicPr>
            <a:picLocks noChangeAspect="1"/>
          </p:cNvPicPr>
          <p:nvPr/>
        </p:nvPicPr>
        <p:blipFill>
          <a:blip r:embed="rId4"/>
          <a:stretch>
            <a:fillRect/>
          </a:stretch>
        </p:blipFill>
        <p:spPr>
          <a:xfrm>
            <a:off x="2970212" y="2362200"/>
            <a:ext cx="4190179" cy="4286250"/>
          </a:xfrm>
          <a:prstGeom prst="rect">
            <a:avLst/>
          </a:prstGeom>
        </p:spPr>
      </p:pic>
      <p:sp>
        <p:nvSpPr>
          <p:cNvPr id="7" name="TextBox 6"/>
          <p:cNvSpPr txBox="1"/>
          <p:nvPr/>
        </p:nvSpPr>
        <p:spPr>
          <a:xfrm>
            <a:off x="7389812" y="2133600"/>
            <a:ext cx="4038600" cy="3416320"/>
          </a:xfrm>
          <a:prstGeom prst="rect">
            <a:avLst/>
          </a:prstGeom>
          <a:noFill/>
        </p:spPr>
        <p:txBody>
          <a:bodyPr wrap="square" rtlCol="0">
            <a:spAutoFit/>
          </a:bodyPr>
          <a:lstStyle/>
          <a:p>
            <a:r>
              <a:rPr lang="en-US" dirty="0" smtClean="0"/>
              <a:t>Note:  A scale of 1 through 3 to identify proficiency</a:t>
            </a:r>
          </a:p>
          <a:p>
            <a:endParaRPr lang="en-US" dirty="0"/>
          </a:p>
          <a:p>
            <a:r>
              <a:rPr lang="en-US" dirty="0" smtClean="0"/>
              <a:t>1= Needs Work</a:t>
            </a:r>
          </a:p>
          <a:p>
            <a:endParaRPr lang="en-US" dirty="0"/>
          </a:p>
          <a:p>
            <a:r>
              <a:rPr lang="en-US" dirty="0" smtClean="0"/>
              <a:t>2=  Demonstrates Ability</a:t>
            </a:r>
          </a:p>
          <a:p>
            <a:endParaRPr lang="en-US" dirty="0"/>
          </a:p>
          <a:p>
            <a:r>
              <a:rPr lang="en-US" dirty="0" smtClean="0"/>
              <a:t>3=  Shows Strength</a:t>
            </a:r>
          </a:p>
          <a:p>
            <a:endParaRPr lang="en-US" dirty="0"/>
          </a:p>
          <a:p>
            <a:r>
              <a:rPr lang="en-US" dirty="0" smtClean="0"/>
              <a:t>N/A or 0= Means not evaluated</a:t>
            </a:r>
          </a:p>
          <a:p>
            <a:r>
              <a:rPr lang="en-US" dirty="0"/>
              <a:t> </a:t>
            </a:r>
            <a:r>
              <a:rPr lang="en-US" dirty="0" smtClean="0"/>
              <a:t>                    or   Not Applicable</a:t>
            </a:r>
          </a:p>
          <a:p>
            <a:endParaRPr lang="en-US" dirty="0"/>
          </a:p>
        </p:txBody>
      </p:sp>
    </p:spTree>
    <p:extLst>
      <p:ext uri="{BB962C8B-B14F-4D97-AF65-F5344CB8AC3E}">
        <p14:creationId xmlns:p14="http://schemas.microsoft.com/office/powerpoint/2010/main" val="124531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56" y="754190"/>
            <a:ext cx="9601200" cy="835152"/>
          </a:xfrm>
        </p:spPr>
        <p:txBody>
          <a:bodyPr>
            <a:normAutofit fontScale="90000"/>
          </a:bodyPr>
          <a:lstStyle/>
          <a:p>
            <a:pPr algn="ctr"/>
            <a:r>
              <a:rPr lang="en-US" sz="4400" dirty="0" smtClean="0"/>
              <a:t>FUEL GEYSERING</a:t>
            </a:r>
            <a:r>
              <a:rPr lang="en-US" dirty="0" smtClean="0"/>
              <a:t/>
            </a:r>
            <a:br>
              <a:rPr lang="en-US" dirty="0" smtClean="0"/>
            </a:br>
            <a:r>
              <a:rPr lang="en-US" dirty="0"/>
              <a:t/>
            </a:r>
            <a:br>
              <a:rPr lang="en-US" dirty="0"/>
            </a:br>
            <a:r>
              <a:rPr lang="en-US" sz="2800" u="sng" dirty="0"/>
              <a:t>14 Fuel igniting incidents reported in the past five years </a:t>
            </a:r>
          </a:p>
        </p:txBody>
      </p:sp>
      <p:sp>
        <p:nvSpPr>
          <p:cNvPr id="3" name="Content Placeholder 2"/>
          <p:cNvSpPr>
            <a:spLocks noGrp="1"/>
          </p:cNvSpPr>
          <p:nvPr>
            <p:ph idx="1"/>
          </p:nvPr>
        </p:nvSpPr>
        <p:spPr>
          <a:xfrm>
            <a:off x="1585026" y="1445228"/>
            <a:ext cx="9601200" cy="4343400"/>
          </a:xfrm>
        </p:spPr>
        <p:txBody>
          <a:bodyPr/>
          <a:lstStyle/>
          <a:p>
            <a:endParaRPr lang="en-US" dirty="0" smtClean="0"/>
          </a:p>
          <a:p>
            <a:r>
              <a:rPr lang="en-US" dirty="0"/>
              <a:t>National Incident Management Organization (NIMO) Team Developing Fuel </a:t>
            </a:r>
            <a:r>
              <a:rPr lang="en-US" dirty="0" err="1"/>
              <a:t>Geysering</a:t>
            </a:r>
            <a:r>
              <a:rPr lang="en-US" dirty="0"/>
              <a:t> </a:t>
            </a:r>
            <a:r>
              <a:rPr lang="en-US" dirty="0" smtClean="0"/>
              <a:t>Information</a:t>
            </a:r>
          </a:p>
          <a:p>
            <a:r>
              <a:rPr lang="en-US" dirty="0" smtClean="0"/>
              <a:t>Continued testing by numerous laboratories </a:t>
            </a:r>
          </a:p>
          <a:p>
            <a:r>
              <a:rPr lang="en-US" dirty="0" smtClean="0"/>
              <a:t>Stickers for use on chainsaws </a:t>
            </a:r>
          </a:p>
          <a:p>
            <a:r>
              <a:rPr lang="en-US" dirty="0" smtClean="0"/>
              <a:t>Quick fill fueling system </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3272" y="3863340"/>
            <a:ext cx="2057400" cy="29946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9034" y="4953762"/>
            <a:ext cx="1904238" cy="1904238"/>
          </a:xfrm>
          <a:prstGeom prst="rect">
            <a:avLst/>
          </a:prstGeom>
        </p:spPr>
      </p:pic>
      <p:pic>
        <p:nvPicPr>
          <p:cNvPr id="6" name="Picture 5"/>
          <p:cNvPicPr>
            <a:picLocks noChangeAspect="1"/>
          </p:cNvPicPr>
          <p:nvPr/>
        </p:nvPicPr>
        <p:blipFill>
          <a:blip r:embed="rId4"/>
          <a:stretch>
            <a:fillRect/>
          </a:stretch>
        </p:blipFill>
        <p:spPr>
          <a:xfrm>
            <a:off x="1848139" y="4648200"/>
            <a:ext cx="4537487" cy="2181034"/>
          </a:xfrm>
          <a:prstGeom prst="rect">
            <a:avLst/>
          </a:prstGeom>
        </p:spPr>
      </p:pic>
    </p:spTree>
    <p:extLst>
      <p:ext uri="{BB962C8B-B14F-4D97-AF65-F5344CB8AC3E}">
        <p14:creationId xmlns:p14="http://schemas.microsoft.com/office/powerpoint/2010/main" val="298878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990600"/>
            <a:ext cx="3048000" cy="1143000"/>
          </a:xfrm>
        </p:spPr>
        <p:txBody>
          <a:bodyPr/>
          <a:lstStyle/>
          <a:p>
            <a:r>
              <a:rPr lang="en-US" dirty="0" smtClean="0"/>
              <a:t>Bow Bars </a:t>
            </a:r>
            <a:endParaRPr lang="en-US" dirty="0"/>
          </a:p>
        </p:txBody>
      </p:sp>
      <p:sp>
        <p:nvSpPr>
          <p:cNvPr id="3" name="Content Placeholder 2"/>
          <p:cNvSpPr>
            <a:spLocks noGrp="1"/>
          </p:cNvSpPr>
          <p:nvPr>
            <p:ph idx="1"/>
          </p:nvPr>
        </p:nvSpPr>
        <p:spPr>
          <a:xfrm>
            <a:off x="1267840" y="3810000"/>
            <a:ext cx="9601200" cy="2286000"/>
          </a:xfrm>
        </p:spPr>
        <p:txBody>
          <a:bodyPr>
            <a:normAutofit/>
          </a:bodyPr>
          <a:lstStyle/>
          <a:p>
            <a:r>
              <a:rPr lang="en-US" dirty="0" smtClean="0"/>
              <a:t>From </a:t>
            </a:r>
            <a:r>
              <a:rPr lang="en-US" dirty="0"/>
              <a:t>S-212 2012 </a:t>
            </a:r>
          </a:p>
          <a:p>
            <a:r>
              <a:rPr lang="en-US" dirty="0"/>
              <a:t>“Bow bars are no longer approved for use on Stihl or Husqvarna chain </a:t>
            </a:r>
            <a:r>
              <a:rPr lang="en-US" dirty="0" smtClean="0"/>
              <a:t>saws. </a:t>
            </a:r>
            <a:r>
              <a:rPr lang="en-US" dirty="0"/>
              <a:t>One of the primary reasons is that the bow bar changes the saw’s center of gravity, preventing the chain brake from engaging properly during kickback. Bow bars should be removed from service</a:t>
            </a:r>
            <a:r>
              <a:rPr lang="en-US" dirty="0" smtClean="0"/>
              <a: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212" y="1143000"/>
            <a:ext cx="4495800" cy="2589311"/>
          </a:xfrm>
          <a:prstGeom prst="rect">
            <a:avLst/>
          </a:prstGeom>
        </p:spPr>
      </p:pic>
    </p:spTree>
    <p:extLst>
      <p:ext uri="{BB962C8B-B14F-4D97-AF65-F5344CB8AC3E}">
        <p14:creationId xmlns:p14="http://schemas.microsoft.com/office/powerpoint/2010/main" val="208435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584" y="1478279"/>
            <a:ext cx="5046028" cy="3364019"/>
          </a:xfrm>
          <a:prstGeom prst="snip2DiagRect">
            <a:avLst/>
          </a:prstGeom>
        </p:spPr>
      </p:pic>
      <p:sp>
        <p:nvSpPr>
          <p:cNvPr id="2" name="Title 1"/>
          <p:cNvSpPr>
            <a:spLocks noGrp="1"/>
          </p:cNvSpPr>
          <p:nvPr>
            <p:ph type="title"/>
          </p:nvPr>
        </p:nvSpPr>
        <p:spPr>
          <a:xfrm>
            <a:off x="265112" y="4343400"/>
            <a:ext cx="9601201" cy="2286000"/>
          </a:xfrm>
        </p:spPr>
        <p:txBody>
          <a:bodyPr/>
          <a:lstStyle/>
          <a:p>
            <a:r>
              <a:rPr lang="en-US" dirty="0" smtClean="0"/>
              <a:t>Leading the way in sawyer safety and program management since 1989</a:t>
            </a:r>
            <a:endParaRPr lang="en-US" dirty="0"/>
          </a:p>
        </p:txBody>
      </p:sp>
      <p:sp>
        <p:nvSpPr>
          <p:cNvPr id="3" name="Text Placeholder 2"/>
          <p:cNvSpPr>
            <a:spLocks noGrp="1"/>
          </p:cNvSpPr>
          <p:nvPr>
            <p:ph type="body" idx="1"/>
          </p:nvPr>
        </p:nvSpPr>
        <p:spPr>
          <a:xfrm>
            <a:off x="265112" y="670560"/>
            <a:ext cx="7543800" cy="1066800"/>
          </a:xfrm>
        </p:spPr>
        <p:txBody>
          <a:bodyPr>
            <a:normAutofit/>
          </a:bodyPr>
          <a:lstStyle/>
          <a:p>
            <a:r>
              <a:rPr lang="en-US" dirty="0" smtClean="0"/>
              <a:t>Pacific Northwest, Region 6 </a:t>
            </a:r>
          </a:p>
          <a:p>
            <a:r>
              <a:rPr lang="en-US" sz="3200" dirty="0" smtClean="0"/>
              <a:t>Sawyer Program</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12" y="47506"/>
            <a:ext cx="4838700" cy="3870960"/>
          </a:xfrm>
          <a:prstGeom prst="roundRect">
            <a:avLst/>
          </a:prstGeom>
        </p:spPr>
      </p:pic>
      <p:sp>
        <p:nvSpPr>
          <p:cNvPr id="7" name="TextBox 6"/>
          <p:cNvSpPr txBox="1"/>
          <p:nvPr/>
        </p:nvSpPr>
        <p:spPr>
          <a:xfrm>
            <a:off x="4341812" y="4045558"/>
            <a:ext cx="2743200" cy="800219"/>
          </a:xfrm>
          <a:prstGeom prst="rect">
            <a:avLst/>
          </a:prstGeom>
          <a:noFill/>
        </p:spPr>
        <p:txBody>
          <a:bodyPr wrap="square" rtlCol="0">
            <a:spAutoFit/>
          </a:bodyPr>
          <a:lstStyle/>
          <a:p>
            <a:r>
              <a:rPr lang="en-US" dirty="0" smtClean="0"/>
              <a:t>Okanogan-Wenatchee</a:t>
            </a:r>
          </a:p>
          <a:p>
            <a:r>
              <a:rPr lang="en-US" sz="1400" dirty="0" smtClean="0"/>
              <a:t>Debra Davis    Lead Forestry Technician, Trails</a:t>
            </a:r>
            <a:endParaRPr lang="en-US" sz="1400" dirty="0"/>
          </a:p>
        </p:txBody>
      </p:sp>
      <p:sp>
        <p:nvSpPr>
          <p:cNvPr id="13" name="TextBox 12"/>
          <p:cNvSpPr txBox="1"/>
          <p:nvPr/>
        </p:nvSpPr>
        <p:spPr>
          <a:xfrm>
            <a:off x="8380412" y="3918968"/>
            <a:ext cx="3429000" cy="923330"/>
          </a:xfrm>
          <a:prstGeom prst="rect">
            <a:avLst/>
          </a:prstGeom>
          <a:noFill/>
        </p:spPr>
        <p:txBody>
          <a:bodyPr wrap="square" rtlCol="0">
            <a:spAutoFit/>
          </a:bodyPr>
          <a:lstStyle/>
          <a:p>
            <a:pPr algn="r"/>
            <a:r>
              <a:rPr lang="en-US" dirty="0" smtClean="0"/>
              <a:t>Tony Karniss </a:t>
            </a:r>
          </a:p>
          <a:p>
            <a:pPr algn="r"/>
            <a:r>
              <a:rPr lang="en-US" smtClean="0"/>
              <a:t>Back Country </a:t>
            </a:r>
            <a:r>
              <a:rPr lang="en-US" dirty="0" smtClean="0"/>
              <a:t>Horseman</a:t>
            </a:r>
          </a:p>
          <a:p>
            <a:pPr algn="r"/>
            <a:r>
              <a:rPr lang="en-US" dirty="0" smtClean="0"/>
              <a:t>Lead Sawyer Evaluator</a:t>
            </a:r>
            <a:endParaRPr lang="en-US" dirty="0"/>
          </a:p>
        </p:txBody>
      </p:sp>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Service National Saw Policy</a:t>
            </a:r>
            <a:endParaRPr lang="en-US" dirty="0"/>
          </a:p>
        </p:txBody>
      </p:sp>
      <p:sp>
        <p:nvSpPr>
          <p:cNvPr id="3" name="Content Placeholder 2"/>
          <p:cNvSpPr>
            <a:spLocks noGrp="1"/>
          </p:cNvSpPr>
          <p:nvPr>
            <p:ph idx="1"/>
          </p:nvPr>
        </p:nvSpPr>
        <p:spPr>
          <a:xfrm>
            <a:off x="1293814" y="1828800"/>
            <a:ext cx="10439398" cy="4343400"/>
          </a:xfrm>
        </p:spPr>
        <p:txBody>
          <a:bodyPr>
            <a:normAutofit fontScale="92500" lnSpcReduction="10000"/>
          </a:bodyPr>
          <a:lstStyle/>
          <a:p>
            <a:pPr marL="0" indent="0">
              <a:buNone/>
            </a:pPr>
            <a:r>
              <a:rPr lang="en-US" u="sng" dirty="0" smtClean="0"/>
              <a:t>Resources and Information</a:t>
            </a:r>
          </a:p>
          <a:p>
            <a:r>
              <a:rPr lang="en-US" dirty="0" smtClean="0"/>
              <a:t>FSM 2300  Chapter 2350  (Policy)</a:t>
            </a:r>
          </a:p>
          <a:p>
            <a:r>
              <a:rPr lang="en-US" dirty="0" smtClean="0"/>
              <a:t>FSH 6709.11  22.48</a:t>
            </a:r>
          </a:p>
          <a:p>
            <a:r>
              <a:rPr lang="en-US" dirty="0" smtClean="0"/>
              <a:t>USDA Forest Service Saw Operation Guide (FSSOG)</a:t>
            </a:r>
          </a:p>
          <a:p>
            <a:pPr marL="0" indent="0">
              <a:buNone/>
            </a:pPr>
            <a:endParaRPr lang="en-US" dirty="0" smtClean="0"/>
          </a:p>
          <a:p>
            <a:pPr marL="0" indent="0">
              <a:buNone/>
            </a:pPr>
            <a:r>
              <a:rPr lang="en-US" dirty="0" smtClean="0"/>
              <a:t>Non-Agency</a:t>
            </a:r>
            <a:endParaRPr lang="en-US" dirty="0"/>
          </a:p>
          <a:p>
            <a:pPr marL="0" indent="0">
              <a:buNone/>
            </a:pPr>
            <a:r>
              <a:rPr lang="en-US" dirty="0" smtClean="0">
                <a:hlinkClick r:id="rId3"/>
              </a:rPr>
              <a:t>www.fs.fed.us/about-agency/regulations-policies/saw-policy</a:t>
            </a:r>
            <a:endParaRPr lang="en-US" dirty="0" smtClean="0"/>
          </a:p>
          <a:p>
            <a:pPr marL="0" indent="0">
              <a:buNone/>
            </a:pPr>
            <a:r>
              <a:rPr lang="en-US" dirty="0" smtClean="0"/>
              <a:t>National Saw Program Technical Advisory Group (TAG)</a:t>
            </a:r>
          </a:p>
          <a:p>
            <a:pPr marL="0" indent="0">
              <a:buNone/>
            </a:pPr>
            <a:r>
              <a:rPr lang="en-US" dirty="0"/>
              <a:t>SharePoint: </a:t>
            </a:r>
            <a:r>
              <a:rPr lang="en-US" dirty="0" smtClean="0">
                <a:solidFill>
                  <a:schemeClr val="bg2"/>
                </a:solidFill>
              </a:rPr>
              <a:t>https://ems-team.usda.gov/sites/fs-nfs-sptag/SitePages/Splash.aspx</a:t>
            </a:r>
            <a:endParaRPr lang="en-US" dirty="0">
              <a:solidFill>
                <a:schemeClr val="bg2"/>
              </a:solidFill>
            </a:endParaRPr>
          </a:p>
        </p:txBody>
      </p:sp>
    </p:spTree>
    <p:extLst>
      <p:ext uri="{BB962C8B-B14F-4D97-AF65-F5344CB8AC3E}">
        <p14:creationId xmlns:p14="http://schemas.microsoft.com/office/powerpoint/2010/main" val="172266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 </a:t>
            </a:r>
            <a:endParaRPr lang="en-US" dirty="0"/>
          </a:p>
        </p:txBody>
      </p:sp>
      <p:sp>
        <p:nvSpPr>
          <p:cNvPr id="8" name="Text Placeholder 7"/>
          <p:cNvSpPr>
            <a:spLocks noGrp="1"/>
          </p:cNvSpPr>
          <p:nvPr>
            <p:ph type="body" sz="half" idx="2"/>
          </p:nvPr>
        </p:nvSpPr>
        <p:spPr/>
        <p:txBody>
          <a:bodyPr/>
          <a:lstStyle/>
          <a:p>
            <a:r>
              <a:rPr lang="en-US" dirty="0" smtClean="0"/>
              <a:t>National Saw Program</a:t>
            </a:r>
            <a:endParaRPr lang="en-US" dirty="0"/>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072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 6 Supplemental </a:t>
            </a:r>
            <a:br>
              <a:rPr lang="en-US" dirty="0"/>
            </a:br>
            <a:r>
              <a:rPr lang="en-US" dirty="0"/>
              <a:t>HEALTH AND SAFETY CODE</a:t>
            </a:r>
            <a:br>
              <a:rPr lang="en-US" dirty="0"/>
            </a:br>
            <a:r>
              <a:rPr lang="en-US" dirty="0"/>
              <a:t>Work Projects and Activities, </a:t>
            </a:r>
            <a:r>
              <a:rPr lang="en-US" dirty="0" smtClean="0"/>
              <a:t>1989</a:t>
            </a:r>
            <a:endParaRPr lang="en-US" dirty="0"/>
          </a:p>
        </p:txBody>
      </p:sp>
      <p:sp>
        <p:nvSpPr>
          <p:cNvPr id="4" name="TextBox 3"/>
          <p:cNvSpPr txBox="1"/>
          <p:nvPr/>
        </p:nvSpPr>
        <p:spPr>
          <a:xfrm>
            <a:off x="608012" y="1539240"/>
            <a:ext cx="10896600" cy="5078313"/>
          </a:xfrm>
          <a:prstGeom prst="rect">
            <a:avLst/>
          </a:prstGeom>
          <a:noFill/>
        </p:spPr>
        <p:txBody>
          <a:bodyPr wrap="square" rtlCol="0">
            <a:spAutoFit/>
          </a:bodyPr>
          <a:lstStyle/>
          <a:p>
            <a:pPr marL="342900" indent="-342900">
              <a:buFont typeface="+mj-lt"/>
              <a:buAutoNum type="arabicPeriod"/>
            </a:pPr>
            <a:r>
              <a:rPr lang="en-US" sz="2400" dirty="0" smtClean="0"/>
              <a:t>First region to commission an integrated multidisciplinary review of the saw program, Doug Dent (1987-1989)</a:t>
            </a:r>
          </a:p>
          <a:p>
            <a:pPr marL="342900" indent="-342900">
              <a:buFont typeface="+mj-lt"/>
              <a:buAutoNum type="arabicPeriod"/>
            </a:pPr>
            <a:endParaRPr lang="en-US" sz="2400" dirty="0" smtClean="0"/>
          </a:p>
          <a:p>
            <a:pPr marL="342900" indent="-342900">
              <a:buFont typeface="+mj-lt"/>
              <a:buAutoNum type="arabicPeriod"/>
            </a:pPr>
            <a:r>
              <a:rPr lang="en-US" sz="2400" dirty="0" smtClean="0"/>
              <a:t>First region to develop a regional saw policy as a supplement to the Health and Safety Code Handbook </a:t>
            </a:r>
          </a:p>
          <a:p>
            <a:pPr marL="342900" indent="-342900">
              <a:buFont typeface="+mj-lt"/>
              <a:buAutoNum type="arabicPeriod"/>
            </a:pPr>
            <a:endParaRPr lang="en-US" sz="2400" dirty="0" smtClean="0"/>
          </a:p>
          <a:p>
            <a:pPr marL="342900" indent="-342900">
              <a:buFont typeface="+mj-lt"/>
              <a:buAutoNum type="arabicPeriod"/>
            </a:pPr>
            <a:r>
              <a:rPr lang="en-US" sz="2400" dirty="0" smtClean="0"/>
              <a:t> First region to designate and fund a Regional Sawyer Program Manager</a:t>
            </a:r>
          </a:p>
          <a:p>
            <a:pPr marL="342900" indent="-342900">
              <a:buFont typeface="+mj-lt"/>
              <a:buAutoNum type="arabicPeriod"/>
            </a:pPr>
            <a:endParaRPr lang="en-US" sz="2400" dirty="0" smtClean="0"/>
          </a:p>
          <a:p>
            <a:pPr marL="342900" indent="-342900">
              <a:buFont typeface="+mj-lt"/>
              <a:buAutoNum type="arabicPeriod"/>
            </a:pPr>
            <a:r>
              <a:rPr lang="en-US" sz="2400" dirty="0" smtClean="0"/>
              <a:t>Only region to require the use of an outside professional consultant during training and certification of C-Sawyers</a:t>
            </a:r>
            <a:r>
              <a:rPr lang="en-US" dirty="0" smtClean="0"/>
              <a:t>  </a:t>
            </a:r>
          </a:p>
          <a:p>
            <a:pPr marL="342900" indent="-342900">
              <a:buFont typeface="+mj-lt"/>
              <a:buAutoNum type="arabicPeriod"/>
            </a:pPr>
            <a:endParaRPr lang="en-US" dirty="0" smtClean="0"/>
          </a:p>
          <a:p>
            <a:pPr marL="342900" indent="-342900">
              <a:buFont typeface="+mj-lt"/>
              <a:buAutoNum type="arabicPeriod"/>
            </a:pPr>
            <a:r>
              <a:rPr lang="en-US" sz="2400" dirty="0" smtClean="0"/>
              <a:t>First region to develop  saw training and certification programs where volunteers can certify their own members</a:t>
            </a:r>
          </a:p>
          <a:p>
            <a:pPr marL="342900" indent="-342900">
              <a:buFont typeface="+mj-lt"/>
              <a:buAutoNum type="arabicPeriod"/>
            </a:pPr>
            <a:endParaRPr lang="en-US" dirty="0"/>
          </a:p>
        </p:txBody>
      </p:sp>
    </p:spTree>
    <p:extLst>
      <p:ext uri="{BB962C8B-B14F-4D97-AF65-F5344CB8AC3E}">
        <p14:creationId xmlns:p14="http://schemas.microsoft.com/office/powerpoint/2010/main" val="3718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7612" y="304800"/>
            <a:ext cx="9906000" cy="1261884"/>
          </a:xfrm>
          <a:prstGeom prst="rect">
            <a:avLst/>
          </a:prstGeom>
          <a:noFill/>
        </p:spPr>
        <p:txBody>
          <a:bodyPr wrap="square" rtlCol="0">
            <a:spAutoFit/>
          </a:bodyPr>
          <a:lstStyle/>
          <a:p>
            <a:r>
              <a:rPr lang="en-US" sz="4000" dirty="0" smtClean="0">
                <a:latin typeface="+mj-lt"/>
              </a:rPr>
              <a:t>US Forest Service </a:t>
            </a:r>
          </a:p>
          <a:p>
            <a:r>
              <a:rPr lang="en-US" sz="3600" dirty="0" smtClean="0">
                <a:latin typeface="+mj-lt"/>
              </a:rPr>
              <a:t>National Saw Program Policy </a:t>
            </a:r>
            <a:endParaRPr lang="en-US" sz="3600" dirty="0">
              <a:latin typeface="+mj-lt"/>
            </a:endParaRPr>
          </a:p>
        </p:txBody>
      </p:sp>
      <p:pic>
        <p:nvPicPr>
          <p:cNvPr id="7" name="Picture 6"/>
          <p:cNvPicPr>
            <a:picLocks noChangeAspect="1"/>
          </p:cNvPicPr>
          <p:nvPr/>
        </p:nvPicPr>
        <p:blipFill>
          <a:blip r:embed="rId2"/>
          <a:stretch>
            <a:fillRect/>
          </a:stretch>
        </p:blipFill>
        <p:spPr>
          <a:xfrm>
            <a:off x="1217612" y="1566684"/>
            <a:ext cx="3438442" cy="493819"/>
          </a:xfrm>
          <a:prstGeom prst="rect">
            <a:avLst/>
          </a:prstGeom>
        </p:spPr>
      </p:pic>
      <p:sp>
        <p:nvSpPr>
          <p:cNvPr id="8" name="TextBox 7"/>
          <p:cNvSpPr txBox="1"/>
          <p:nvPr/>
        </p:nvSpPr>
        <p:spPr>
          <a:xfrm>
            <a:off x="989012" y="2286000"/>
            <a:ext cx="10134600" cy="4801314"/>
          </a:xfrm>
          <a:prstGeom prst="rect">
            <a:avLst/>
          </a:prstGeom>
          <a:noFill/>
        </p:spPr>
        <p:txBody>
          <a:bodyPr wrap="square" rtlCol="0">
            <a:spAutoFit/>
          </a:bodyPr>
          <a:lstStyle/>
          <a:p>
            <a:pPr marL="342900" indent="-342900">
              <a:lnSpc>
                <a:spcPct val="150000"/>
              </a:lnSpc>
              <a:buFont typeface="+mj-lt"/>
              <a:buAutoNum type="arabicPeriod"/>
            </a:pPr>
            <a:r>
              <a:rPr lang="en-US" dirty="0" smtClean="0"/>
              <a:t>National Saw program realigned under recreation     (50% Sawyers Recreation / 25% Fire)</a:t>
            </a:r>
          </a:p>
          <a:p>
            <a:pPr marL="342900" indent="-342900">
              <a:lnSpc>
                <a:spcPct val="150000"/>
              </a:lnSpc>
              <a:buFont typeface="+mj-lt"/>
              <a:buAutoNum type="arabicPeriod"/>
            </a:pPr>
            <a:r>
              <a:rPr lang="en-US" dirty="0" smtClean="0"/>
              <a:t>Standardization of saw training and certification programs nationwide</a:t>
            </a:r>
          </a:p>
          <a:p>
            <a:pPr marL="342900" indent="-342900">
              <a:lnSpc>
                <a:spcPct val="150000"/>
              </a:lnSpc>
              <a:buFont typeface="+mj-lt"/>
              <a:buAutoNum type="arabicPeriod"/>
            </a:pPr>
            <a:r>
              <a:rPr lang="en-US" dirty="0" smtClean="0"/>
              <a:t> All certifications now good for three years,  A, B, &amp; C certified sawyers</a:t>
            </a:r>
          </a:p>
          <a:p>
            <a:pPr marL="342900" indent="-342900">
              <a:lnSpc>
                <a:spcPct val="150000"/>
              </a:lnSpc>
              <a:buFont typeface="+mj-lt"/>
              <a:buAutoNum type="arabicPeriod"/>
            </a:pPr>
            <a:r>
              <a:rPr lang="en-US" dirty="0" smtClean="0"/>
              <a:t>Certification level no longer based on </a:t>
            </a:r>
            <a:r>
              <a:rPr lang="en-US" dirty="0" smtClean="0"/>
              <a:t>Diameter (DBH) - </a:t>
            </a:r>
            <a:r>
              <a:rPr lang="en-US" dirty="0" smtClean="0"/>
              <a:t>complexity is now used</a:t>
            </a:r>
          </a:p>
          <a:p>
            <a:pPr marL="342900" indent="-342900">
              <a:lnSpc>
                <a:spcPct val="150000"/>
              </a:lnSpc>
              <a:buFont typeface="+mj-lt"/>
              <a:buAutoNum type="arabicPeriod"/>
            </a:pPr>
            <a:r>
              <a:rPr lang="en-US" dirty="0" smtClean="0"/>
              <a:t>No restrictions on a saw cards – 7 different certification levels </a:t>
            </a:r>
          </a:p>
          <a:p>
            <a:pPr marL="342900" indent="-342900">
              <a:lnSpc>
                <a:spcPct val="150000"/>
              </a:lnSpc>
              <a:buFont typeface="+mj-lt"/>
              <a:buAutoNum type="arabicPeriod"/>
            </a:pPr>
            <a:r>
              <a:rPr lang="en-US" dirty="0" smtClean="0"/>
              <a:t>No longer requires the use of a professional training consultant</a:t>
            </a:r>
          </a:p>
          <a:p>
            <a:pPr>
              <a:lnSpc>
                <a:spcPct val="150000"/>
              </a:lnSpc>
            </a:pPr>
            <a:r>
              <a:rPr lang="en-US" dirty="0"/>
              <a:t> </a:t>
            </a:r>
            <a:r>
              <a:rPr lang="en-US" dirty="0" smtClean="0"/>
              <a:t>     </a:t>
            </a:r>
            <a:r>
              <a:rPr lang="en-US" u="sng" dirty="0" smtClean="0"/>
              <a:t>created</a:t>
            </a:r>
          </a:p>
          <a:p>
            <a:pPr>
              <a:lnSpc>
                <a:spcPct val="150000"/>
              </a:lnSpc>
            </a:pPr>
            <a:r>
              <a:rPr lang="en-US" dirty="0" smtClean="0"/>
              <a:t>7.  Regional Saw Program Managers </a:t>
            </a:r>
          </a:p>
          <a:p>
            <a:pPr>
              <a:lnSpc>
                <a:spcPct val="150000"/>
              </a:lnSpc>
            </a:pPr>
            <a:r>
              <a:rPr lang="en-US" dirty="0" smtClean="0"/>
              <a:t>8.  National Saw Program Manager </a:t>
            </a:r>
          </a:p>
          <a:p>
            <a:pPr>
              <a:lnSpc>
                <a:spcPct val="150000"/>
              </a:lnSpc>
            </a:pPr>
            <a:r>
              <a:rPr lang="en-US" dirty="0" smtClean="0"/>
              <a:t>9.  National Sawyer Certification database</a:t>
            </a:r>
          </a:p>
          <a:p>
            <a:pPr marL="342900" indent="-342900">
              <a:buFont typeface="+mj-lt"/>
              <a:buAutoNum type="arabicPeriod"/>
            </a:pP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20837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7411" y="1842655"/>
            <a:ext cx="3885971" cy="4822228"/>
          </a:xfrm>
          <a:prstGeom prst="roundRect">
            <a:avLst/>
          </a:prstGeom>
          <a:effectLst>
            <a:softEdge rad="63500"/>
          </a:effectLst>
        </p:spPr>
      </p:pic>
      <p:sp>
        <p:nvSpPr>
          <p:cNvPr id="2" name="Title 1"/>
          <p:cNvSpPr>
            <a:spLocks noGrp="1"/>
          </p:cNvSpPr>
          <p:nvPr>
            <p:ph type="title"/>
          </p:nvPr>
        </p:nvSpPr>
        <p:spPr>
          <a:xfrm>
            <a:off x="1278371" y="27709"/>
            <a:ext cx="9601200" cy="1385455"/>
          </a:xfrm>
        </p:spPr>
        <p:txBody>
          <a:bodyPr>
            <a:normAutofit/>
          </a:bodyPr>
          <a:lstStyle/>
          <a:p>
            <a:r>
              <a:rPr lang="en-US" dirty="0" smtClean="0">
                <a:solidFill>
                  <a:schemeClr val="bg2"/>
                </a:solidFill>
              </a:rPr>
              <a:t>R6 Saw Program Policy</a:t>
            </a:r>
            <a:r>
              <a:rPr lang="en-US" dirty="0" smtClean="0"/>
              <a:t/>
            </a:r>
            <a:br>
              <a:rPr lang="en-US" dirty="0" smtClean="0"/>
            </a:br>
            <a:r>
              <a:rPr lang="en-US" dirty="0" smtClean="0"/>
              <a:t>Supplemental Standards </a:t>
            </a:r>
            <a:endParaRPr lang="en-US" dirty="0"/>
          </a:p>
        </p:txBody>
      </p:sp>
      <p:sp>
        <p:nvSpPr>
          <p:cNvPr id="3" name="Content Placeholder 2"/>
          <p:cNvSpPr>
            <a:spLocks noGrp="1"/>
          </p:cNvSpPr>
          <p:nvPr>
            <p:ph idx="1"/>
          </p:nvPr>
        </p:nvSpPr>
        <p:spPr>
          <a:xfrm>
            <a:off x="1293814" y="1828800"/>
            <a:ext cx="7010398" cy="4495800"/>
          </a:xfrm>
        </p:spPr>
        <p:txBody>
          <a:bodyPr>
            <a:normAutofit fontScale="92500"/>
          </a:bodyPr>
          <a:lstStyle/>
          <a:p>
            <a:pPr marL="0" indent="0">
              <a:buNone/>
            </a:pPr>
            <a:r>
              <a:rPr lang="en-US" dirty="0" smtClean="0"/>
              <a:t>Key Points:</a:t>
            </a:r>
          </a:p>
          <a:p>
            <a:r>
              <a:rPr lang="en-US" dirty="0" smtClean="0"/>
              <a:t>Appointed Regional Sawyer Program Manager</a:t>
            </a:r>
          </a:p>
          <a:p>
            <a:r>
              <a:rPr lang="en-US" dirty="0" smtClean="0"/>
              <a:t>Implemented use of professional consultant during the certification and training </a:t>
            </a:r>
            <a:r>
              <a:rPr lang="en-US" dirty="0" smtClean="0"/>
              <a:t>of C-Sawyers</a:t>
            </a:r>
            <a:endParaRPr lang="en-US" dirty="0" smtClean="0"/>
          </a:p>
          <a:p>
            <a:r>
              <a:rPr lang="en-US" dirty="0" smtClean="0"/>
              <a:t>Mandated yearly certifications of A and B level sawyers</a:t>
            </a:r>
          </a:p>
          <a:p>
            <a:r>
              <a:rPr lang="en-US" dirty="0" smtClean="0"/>
              <a:t>Mandated biannual certification of C level sawyers</a:t>
            </a:r>
          </a:p>
          <a:p>
            <a:r>
              <a:rPr lang="en-US" dirty="0" smtClean="0"/>
              <a:t>Allowed Forest to be more restrictive </a:t>
            </a:r>
          </a:p>
          <a:p>
            <a:r>
              <a:rPr lang="en-US" dirty="0" smtClean="0"/>
              <a:t>Sawyer certification level based on </a:t>
            </a:r>
            <a:r>
              <a:rPr lang="en-US" dirty="0" err="1" smtClean="0"/>
              <a:t>dbh</a:t>
            </a:r>
            <a:endParaRPr lang="en-US" dirty="0"/>
          </a:p>
        </p:txBody>
      </p:sp>
    </p:spTree>
    <p:extLst>
      <p:ext uri="{BB962C8B-B14F-4D97-AF65-F5344CB8AC3E}">
        <p14:creationId xmlns:p14="http://schemas.microsoft.com/office/powerpoint/2010/main" val="231202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9812" y="228600"/>
            <a:ext cx="8381999" cy="6400800"/>
          </a:xfrm>
          <a:prstGeom prst="rect">
            <a:avLst/>
          </a:prstGeom>
        </p:spPr>
      </p:pic>
      <p:sp>
        <p:nvSpPr>
          <p:cNvPr id="3" name="TextBox 2"/>
          <p:cNvSpPr txBox="1"/>
          <p:nvPr/>
        </p:nvSpPr>
        <p:spPr>
          <a:xfrm>
            <a:off x="227012" y="1066800"/>
            <a:ext cx="3352800" cy="1815882"/>
          </a:xfrm>
          <a:prstGeom prst="rect">
            <a:avLst/>
          </a:prstGeom>
          <a:noFill/>
        </p:spPr>
        <p:txBody>
          <a:bodyPr wrap="square" rtlCol="0">
            <a:spAutoFit/>
          </a:bodyPr>
          <a:lstStyle/>
          <a:p>
            <a:r>
              <a:rPr lang="en-US" sz="2800" dirty="0" smtClean="0"/>
              <a:t>National </a:t>
            </a:r>
          </a:p>
          <a:p>
            <a:r>
              <a:rPr lang="en-US" sz="2800" dirty="0" smtClean="0"/>
              <a:t>Saw Policy </a:t>
            </a:r>
          </a:p>
          <a:p>
            <a:r>
              <a:rPr lang="en-US" sz="2800" dirty="0" smtClean="0"/>
              <a:t>Region 6</a:t>
            </a:r>
          </a:p>
          <a:p>
            <a:r>
              <a:rPr lang="en-US" sz="2800" dirty="0" smtClean="0"/>
              <a:t>Letter of Direction</a:t>
            </a:r>
            <a:endParaRPr lang="en-US" sz="2800" dirty="0"/>
          </a:p>
        </p:txBody>
      </p:sp>
      <p:sp>
        <p:nvSpPr>
          <p:cNvPr id="4" name="TextBox 3"/>
          <p:cNvSpPr txBox="1"/>
          <p:nvPr/>
        </p:nvSpPr>
        <p:spPr>
          <a:xfrm>
            <a:off x="608012" y="3352800"/>
            <a:ext cx="2743200" cy="1754326"/>
          </a:xfrm>
          <a:prstGeom prst="rect">
            <a:avLst/>
          </a:prstGeom>
          <a:noFill/>
        </p:spPr>
        <p:txBody>
          <a:bodyPr wrap="square" rtlCol="0">
            <a:spAutoFit/>
          </a:bodyPr>
          <a:lstStyle/>
          <a:p>
            <a:pPr marL="342900" indent="-342900">
              <a:buAutoNum type="alphaLcParenR"/>
            </a:pPr>
            <a:r>
              <a:rPr lang="en-US" dirty="0" smtClean="0"/>
              <a:t>R6 Saw Supplement</a:t>
            </a:r>
          </a:p>
          <a:p>
            <a:r>
              <a:rPr lang="en-US" dirty="0"/>
              <a:t> </a:t>
            </a:r>
            <a:r>
              <a:rPr lang="en-US" dirty="0" smtClean="0"/>
              <a:t>    rescinded</a:t>
            </a:r>
          </a:p>
          <a:p>
            <a:endParaRPr lang="en-US" dirty="0"/>
          </a:p>
          <a:p>
            <a:pPr marL="342900" indent="-342900">
              <a:buAutoNum type="alphaLcParenR" startAt="2"/>
            </a:pPr>
            <a:r>
              <a:rPr lang="en-US" dirty="0" smtClean="0"/>
              <a:t>All forest / district</a:t>
            </a:r>
          </a:p>
          <a:p>
            <a:r>
              <a:rPr lang="en-US" dirty="0"/>
              <a:t> </a:t>
            </a:r>
            <a:r>
              <a:rPr lang="en-US" dirty="0" smtClean="0"/>
              <a:t>     saw policies </a:t>
            </a:r>
          </a:p>
          <a:p>
            <a:r>
              <a:rPr lang="en-US" dirty="0" smtClean="0"/>
              <a:t>      rescinded</a:t>
            </a:r>
            <a:endParaRPr lang="en-US" dirty="0"/>
          </a:p>
        </p:txBody>
      </p:sp>
    </p:spTree>
    <p:extLst>
      <p:ext uri="{BB962C8B-B14F-4D97-AF65-F5344CB8AC3E}">
        <p14:creationId xmlns:p14="http://schemas.microsoft.com/office/powerpoint/2010/main" val="239464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012" y="1066800"/>
            <a:ext cx="3429000" cy="1815882"/>
          </a:xfrm>
          <a:prstGeom prst="rect">
            <a:avLst/>
          </a:prstGeom>
          <a:noFill/>
        </p:spPr>
        <p:txBody>
          <a:bodyPr wrap="square" rtlCol="0">
            <a:spAutoFit/>
          </a:bodyPr>
          <a:lstStyle/>
          <a:p>
            <a:r>
              <a:rPr lang="en-US" sz="2800" dirty="0" smtClean="0"/>
              <a:t>National </a:t>
            </a:r>
          </a:p>
          <a:p>
            <a:r>
              <a:rPr lang="en-US" sz="2800" dirty="0" smtClean="0"/>
              <a:t>Saw Policy </a:t>
            </a:r>
          </a:p>
          <a:p>
            <a:r>
              <a:rPr lang="en-US" sz="2800" dirty="0" smtClean="0"/>
              <a:t>Region 6</a:t>
            </a:r>
          </a:p>
          <a:p>
            <a:r>
              <a:rPr lang="en-US" sz="2800" dirty="0" smtClean="0"/>
              <a:t>Letter of Direction</a:t>
            </a:r>
            <a:endParaRPr lang="en-US" sz="2800" dirty="0"/>
          </a:p>
        </p:txBody>
      </p:sp>
      <p:pic>
        <p:nvPicPr>
          <p:cNvPr id="5" name="Picture 4"/>
          <p:cNvPicPr>
            <a:picLocks noChangeAspect="1"/>
          </p:cNvPicPr>
          <p:nvPr/>
        </p:nvPicPr>
        <p:blipFill>
          <a:blip r:embed="rId3"/>
          <a:stretch>
            <a:fillRect/>
          </a:stretch>
        </p:blipFill>
        <p:spPr>
          <a:xfrm>
            <a:off x="3598862" y="304800"/>
            <a:ext cx="8286750" cy="6248400"/>
          </a:xfrm>
          <a:prstGeom prst="rect">
            <a:avLst/>
          </a:prstGeom>
        </p:spPr>
      </p:pic>
      <p:sp>
        <p:nvSpPr>
          <p:cNvPr id="6" name="TextBox 5"/>
          <p:cNvSpPr txBox="1"/>
          <p:nvPr/>
        </p:nvSpPr>
        <p:spPr>
          <a:xfrm>
            <a:off x="455612" y="3048000"/>
            <a:ext cx="2895600" cy="3416320"/>
          </a:xfrm>
          <a:prstGeom prst="rect">
            <a:avLst/>
          </a:prstGeom>
          <a:noFill/>
        </p:spPr>
        <p:txBody>
          <a:bodyPr wrap="square" rtlCol="0">
            <a:spAutoFit/>
          </a:bodyPr>
          <a:lstStyle/>
          <a:p>
            <a:pPr marL="342900" indent="-342900">
              <a:buAutoNum type="alphaLcParenR" startAt="3"/>
            </a:pPr>
            <a:r>
              <a:rPr lang="en-US" dirty="0" smtClean="0"/>
              <a:t>Designation Letters</a:t>
            </a:r>
          </a:p>
          <a:p>
            <a:r>
              <a:rPr lang="en-US" dirty="0"/>
              <a:t> </a:t>
            </a:r>
            <a:r>
              <a:rPr lang="en-US" dirty="0" smtClean="0"/>
              <a:t>    Saw Program </a:t>
            </a:r>
            <a:r>
              <a:rPr lang="en-US" dirty="0" err="1" smtClean="0"/>
              <a:t>Coord</a:t>
            </a:r>
            <a:r>
              <a:rPr lang="en-US" dirty="0" smtClean="0"/>
              <a:t>.</a:t>
            </a:r>
          </a:p>
          <a:p>
            <a:r>
              <a:rPr lang="en-US" dirty="0"/>
              <a:t> </a:t>
            </a:r>
            <a:r>
              <a:rPr lang="en-US" dirty="0" smtClean="0"/>
              <a:t>    -unit recommendation</a:t>
            </a:r>
          </a:p>
          <a:p>
            <a:endParaRPr lang="en-US" dirty="0"/>
          </a:p>
          <a:p>
            <a:r>
              <a:rPr lang="en-US" dirty="0" smtClean="0"/>
              <a:t>d)  Designation of </a:t>
            </a:r>
          </a:p>
          <a:p>
            <a:r>
              <a:rPr lang="en-US" dirty="0"/>
              <a:t> </a:t>
            </a:r>
            <a:r>
              <a:rPr lang="en-US" dirty="0" smtClean="0"/>
              <a:t>    C-Sawyer Evaluators</a:t>
            </a:r>
          </a:p>
          <a:p>
            <a:endParaRPr lang="en-US" dirty="0"/>
          </a:p>
          <a:p>
            <a:pPr marL="342900" indent="-342900">
              <a:buAutoNum type="alphaLcParenR" startAt="5"/>
            </a:pPr>
            <a:r>
              <a:rPr lang="en-US" dirty="0" smtClean="0"/>
              <a:t>Program integrity</a:t>
            </a:r>
          </a:p>
          <a:p>
            <a:r>
              <a:rPr lang="en-US" dirty="0"/>
              <a:t> </a:t>
            </a:r>
            <a:r>
              <a:rPr lang="en-US" dirty="0" smtClean="0"/>
              <a:t>     - Professional </a:t>
            </a:r>
          </a:p>
          <a:p>
            <a:r>
              <a:rPr lang="en-US" dirty="0"/>
              <a:t> </a:t>
            </a:r>
            <a:r>
              <a:rPr lang="en-US" dirty="0" smtClean="0"/>
              <a:t>     - RSPM</a:t>
            </a:r>
          </a:p>
          <a:p>
            <a:r>
              <a:rPr lang="en-US" dirty="0"/>
              <a:t> </a:t>
            </a:r>
            <a:r>
              <a:rPr lang="en-US" dirty="0" smtClean="0"/>
              <a:t>     - Evaluator from </a:t>
            </a:r>
          </a:p>
          <a:p>
            <a:r>
              <a:rPr lang="en-US" dirty="0" smtClean="0"/>
              <a:t>         another unit</a:t>
            </a:r>
          </a:p>
        </p:txBody>
      </p:sp>
    </p:spTree>
    <p:extLst>
      <p:ext uri="{BB962C8B-B14F-4D97-AF65-F5344CB8AC3E}">
        <p14:creationId xmlns:p14="http://schemas.microsoft.com/office/powerpoint/2010/main" val="147642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94212" y="304800"/>
            <a:ext cx="7444450" cy="2833350"/>
          </a:xfrm>
          <a:prstGeom prst="rect">
            <a:avLst/>
          </a:prstGeom>
        </p:spPr>
      </p:pic>
      <p:sp>
        <p:nvSpPr>
          <p:cNvPr id="4" name="TextBox 3"/>
          <p:cNvSpPr txBox="1"/>
          <p:nvPr/>
        </p:nvSpPr>
        <p:spPr>
          <a:xfrm>
            <a:off x="227012" y="1066800"/>
            <a:ext cx="3581400" cy="1815882"/>
          </a:xfrm>
          <a:prstGeom prst="rect">
            <a:avLst/>
          </a:prstGeom>
          <a:noFill/>
        </p:spPr>
        <p:txBody>
          <a:bodyPr wrap="square" rtlCol="0">
            <a:spAutoFit/>
          </a:bodyPr>
          <a:lstStyle/>
          <a:p>
            <a:r>
              <a:rPr lang="en-US" sz="2800" dirty="0"/>
              <a:t>National </a:t>
            </a:r>
          </a:p>
          <a:p>
            <a:r>
              <a:rPr lang="en-US" sz="2800" dirty="0"/>
              <a:t>Saw Policy </a:t>
            </a:r>
          </a:p>
          <a:p>
            <a:r>
              <a:rPr lang="en-US" sz="2800" dirty="0" smtClean="0"/>
              <a:t>Region 6 </a:t>
            </a:r>
          </a:p>
          <a:p>
            <a:r>
              <a:rPr lang="en-US" sz="2800" dirty="0" smtClean="0"/>
              <a:t>Letter </a:t>
            </a:r>
            <a:r>
              <a:rPr lang="en-US" sz="2800" dirty="0"/>
              <a:t>of Direction</a:t>
            </a:r>
          </a:p>
        </p:txBody>
      </p:sp>
      <p:sp>
        <p:nvSpPr>
          <p:cNvPr id="5" name="TextBox 4"/>
          <p:cNvSpPr txBox="1"/>
          <p:nvPr/>
        </p:nvSpPr>
        <p:spPr>
          <a:xfrm>
            <a:off x="208007" y="4038600"/>
            <a:ext cx="3962400" cy="369332"/>
          </a:xfrm>
          <a:prstGeom prst="rect">
            <a:avLst/>
          </a:prstGeom>
          <a:noFill/>
        </p:spPr>
        <p:txBody>
          <a:bodyPr wrap="square" rtlCol="0">
            <a:spAutoFit/>
          </a:bodyPr>
          <a:lstStyle/>
          <a:p>
            <a:r>
              <a:rPr lang="en-US" dirty="0" smtClean="0"/>
              <a:t>f)  Yearly skills refresher A, B, &amp; C</a:t>
            </a:r>
            <a:endParaRPr lang="en-US" dirty="0"/>
          </a:p>
        </p:txBody>
      </p:sp>
      <p:pic>
        <p:nvPicPr>
          <p:cNvPr id="6" name="Picture 5"/>
          <p:cNvPicPr>
            <a:picLocks noChangeAspect="1"/>
          </p:cNvPicPr>
          <p:nvPr/>
        </p:nvPicPr>
        <p:blipFill>
          <a:blip r:embed="rId4"/>
          <a:stretch>
            <a:fillRect/>
          </a:stretch>
        </p:blipFill>
        <p:spPr>
          <a:xfrm>
            <a:off x="4494212" y="3429000"/>
            <a:ext cx="7444450" cy="3246411"/>
          </a:xfrm>
          <a:prstGeom prst="rect">
            <a:avLst/>
          </a:prstGeom>
        </p:spPr>
      </p:pic>
      <p:sp>
        <p:nvSpPr>
          <p:cNvPr id="7" name="TextBox 6"/>
          <p:cNvSpPr txBox="1"/>
          <p:nvPr/>
        </p:nvSpPr>
        <p:spPr>
          <a:xfrm>
            <a:off x="684212" y="5257800"/>
            <a:ext cx="2895600" cy="369332"/>
          </a:xfrm>
          <a:prstGeom prst="rect">
            <a:avLst/>
          </a:prstGeom>
          <a:noFill/>
        </p:spPr>
        <p:txBody>
          <a:bodyPr wrap="square" rtlCol="0">
            <a:spAutoFit/>
          </a:bodyPr>
          <a:lstStyle/>
          <a:p>
            <a:pPr algn="ctr"/>
            <a:r>
              <a:rPr lang="en-US" dirty="0" smtClean="0"/>
              <a:t>-COMPLEXITY-</a:t>
            </a:r>
            <a:endParaRPr lang="en-US" dirty="0"/>
          </a:p>
        </p:txBody>
      </p:sp>
    </p:spTree>
    <p:extLst>
      <p:ext uri="{BB962C8B-B14F-4D97-AF65-F5344CB8AC3E}">
        <p14:creationId xmlns:p14="http://schemas.microsoft.com/office/powerpoint/2010/main" val="276547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12" y="838200"/>
            <a:ext cx="5029200" cy="1600200"/>
          </a:xfrm>
        </p:spPr>
        <p:txBody>
          <a:bodyPr/>
          <a:lstStyle/>
          <a:p>
            <a:pPr algn="ctr"/>
            <a:r>
              <a:rPr lang="en-US" dirty="0" smtClean="0"/>
              <a:t>UNDERSTANDING </a:t>
            </a:r>
            <a:br>
              <a:rPr lang="en-US" dirty="0" smtClean="0"/>
            </a:br>
            <a:r>
              <a:rPr lang="en-US" dirty="0" smtClean="0"/>
              <a:t>COMPLEXITY</a:t>
            </a:r>
            <a:endParaRPr lang="en-US" dirty="0"/>
          </a:p>
        </p:txBody>
      </p:sp>
      <p:sp>
        <p:nvSpPr>
          <p:cNvPr id="4" name="Text Placeholder 3"/>
          <p:cNvSpPr>
            <a:spLocks noGrp="1"/>
          </p:cNvSpPr>
          <p:nvPr>
            <p:ph type="body" sz="half" idx="2"/>
          </p:nvPr>
        </p:nvSpPr>
        <p:spPr>
          <a:xfrm>
            <a:off x="493712" y="3200400"/>
            <a:ext cx="4267200" cy="1447800"/>
          </a:xfrm>
        </p:spPr>
        <p:txBody>
          <a:bodyPr/>
          <a:lstStyle/>
          <a:p>
            <a:pPr algn="ctr"/>
            <a:r>
              <a:rPr lang="en-US" sz="2400" b="1" u="sng" dirty="0" smtClean="0"/>
              <a:t>OHLEC</a:t>
            </a:r>
            <a:r>
              <a:rPr lang="en-US" dirty="0" smtClean="0"/>
              <a:t> </a:t>
            </a:r>
          </a:p>
          <a:p>
            <a:pPr algn="ctr"/>
            <a:r>
              <a:rPr lang="en-US" dirty="0" smtClean="0"/>
              <a:t>A 5 step field tool to help identify thresholds within each step of a saw operation </a:t>
            </a:r>
            <a:endParaRPr lang="en-US" dirty="0"/>
          </a:p>
        </p:txBody>
      </p:sp>
      <p:pic>
        <p:nvPicPr>
          <p:cNvPr id="6" name="Picture 5"/>
          <p:cNvPicPr>
            <a:picLocks noChangeAspect="1"/>
          </p:cNvPicPr>
          <p:nvPr/>
        </p:nvPicPr>
        <p:blipFill>
          <a:blip r:embed="rId3"/>
          <a:stretch>
            <a:fillRect/>
          </a:stretch>
        </p:blipFill>
        <p:spPr>
          <a:xfrm>
            <a:off x="5141912" y="0"/>
            <a:ext cx="7200899" cy="6858000"/>
          </a:xfrm>
          <a:prstGeom prst="rect">
            <a:avLst/>
          </a:prstGeom>
        </p:spPr>
      </p:pic>
    </p:spTree>
    <p:extLst>
      <p:ext uri="{BB962C8B-B14F-4D97-AF65-F5344CB8AC3E}">
        <p14:creationId xmlns:p14="http://schemas.microsoft.com/office/powerpoint/2010/main" val="363927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0</TotalTime>
  <Words>1356</Words>
  <Application>Microsoft Office PowerPoint</Application>
  <PresentationFormat>Custom</PresentationFormat>
  <Paragraphs>245</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Woodgrain 16x9</vt:lpstr>
      <vt:lpstr>US Forest Service National Saw Program </vt:lpstr>
      <vt:lpstr>Pacific Northwest    A Loggers Dream   </vt:lpstr>
      <vt:lpstr>Region 6 Supplemental  HEALTH AND SAFETY CODE Work Projects and Activities, 1989</vt:lpstr>
      <vt:lpstr>PowerPoint Presentation</vt:lpstr>
      <vt:lpstr>R6 Saw Program Policy Supplemental Standards </vt:lpstr>
      <vt:lpstr>PowerPoint Presentation</vt:lpstr>
      <vt:lpstr>PowerPoint Presentation</vt:lpstr>
      <vt:lpstr>PowerPoint Presentation</vt:lpstr>
      <vt:lpstr>UNDERSTANDING  COMPLEXITY</vt:lpstr>
      <vt:lpstr>PowerPoint Presentation</vt:lpstr>
      <vt:lpstr> </vt:lpstr>
      <vt:lpstr>Grants and Agreements PROGRAMMATIC PROVISIONS</vt:lpstr>
      <vt:lpstr>Forest Service National Saw Policy</vt:lpstr>
      <vt:lpstr>US Forest Service Cooperator Organizations and Volunteer Groups Saw Training Program Proposal Submittal Process </vt:lpstr>
      <vt:lpstr>PPE Changes</vt:lpstr>
      <vt:lpstr>PPE Changes / Updates FSSOG  </vt:lpstr>
      <vt:lpstr>PPE Changes / Updates   FSSOG</vt:lpstr>
      <vt:lpstr>PowerPoint Presentation</vt:lpstr>
      <vt:lpstr>No  Custom Tools (pounders)</vt:lpstr>
      <vt:lpstr> Minimum Eligible Sawyer Age  US Department of Labor Requirements </vt:lpstr>
      <vt:lpstr>New Evaluation Forms</vt:lpstr>
      <vt:lpstr>FUEL GEYSERING  14 Fuel igniting incidents reported in the past five years </vt:lpstr>
      <vt:lpstr>Bow Bars </vt:lpstr>
      <vt:lpstr>Leading the way in sawyer safety and program management since 1989</vt:lpstr>
      <vt:lpstr>Forest Service National Saw Policy</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2016-08-09T21:02:43Z</dcterms:created>
  <dcterms:modified xsi:type="dcterms:W3CDTF">2017-03-10T00:53:27Z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